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5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45"/>
  </p:notesMasterIdLst>
  <p:sldIdLst>
    <p:sldId id="256" r:id="rId2"/>
    <p:sldId id="258" r:id="rId3"/>
    <p:sldId id="259" r:id="rId4"/>
    <p:sldId id="307" r:id="rId5"/>
    <p:sldId id="316" r:id="rId6"/>
    <p:sldId id="314" r:id="rId7"/>
    <p:sldId id="322" r:id="rId8"/>
    <p:sldId id="323" r:id="rId9"/>
    <p:sldId id="325" r:id="rId10"/>
    <p:sldId id="331" r:id="rId11"/>
    <p:sldId id="337" r:id="rId12"/>
    <p:sldId id="338" r:id="rId13"/>
    <p:sldId id="346" r:id="rId14"/>
    <p:sldId id="343" r:id="rId15"/>
    <p:sldId id="344" r:id="rId16"/>
    <p:sldId id="345" r:id="rId17"/>
    <p:sldId id="348" r:id="rId18"/>
    <p:sldId id="349" r:id="rId19"/>
    <p:sldId id="350" r:id="rId20"/>
    <p:sldId id="335" r:id="rId21"/>
    <p:sldId id="351" r:id="rId22"/>
    <p:sldId id="376" r:id="rId23"/>
    <p:sldId id="377" r:id="rId24"/>
    <p:sldId id="362" r:id="rId25"/>
    <p:sldId id="361" r:id="rId26"/>
    <p:sldId id="381" r:id="rId27"/>
    <p:sldId id="382" r:id="rId28"/>
    <p:sldId id="364" r:id="rId29"/>
    <p:sldId id="379" r:id="rId30"/>
    <p:sldId id="380" r:id="rId31"/>
    <p:sldId id="340" r:id="rId32"/>
    <p:sldId id="341" r:id="rId33"/>
    <p:sldId id="347" r:id="rId34"/>
    <p:sldId id="342" r:id="rId35"/>
    <p:sldId id="333" r:id="rId36"/>
    <p:sldId id="336" r:id="rId37"/>
    <p:sldId id="310" r:id="rId38"/>
    <p:sldId id="311" r:id="rId39"/>
    <p:sldId id="313" r:id="rId40"/>
    <p:sldId id="317" r:id="rId41"/>
    <p:sldId id="318" r:id="rId42"/>
    <p:sldId id="324" r:id="rId43"/>
    <p:sldId id="326" r:id="rId44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46"/>
      <p:bold r:id="rId47"/>
      <p:italic r:id="rId48"/>
      <p:boldItalic r:id="rId49"/>
    </p:embeddedFont>
    <p:embeddedFont>
      <p:font typeface="Poppins" panose="00000500000000000000" pitchFamily="2" charset="0"/>
      <p:regular r:id="rId50"/>
      <p:bold r:id="rId51"/>
      <p:italic r:id="rId52"/>
      <p:boldItalic r:id="rId53"/>
    </p:embeddedFont>
    <p:embeddedFont>
      <p:font typeface="Source Code Pro" panose="020B0509030403020204" pitchFamily="49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A43C"/>
    <a:srgbClr val="000000"/>
    <a:srgbClr val="1D1D1D"/>
    <a:srgbClr val="4FD305"/>
    <a:srgbClr val="7B10D9"/>
    <a:srgbClr val="2D2D80"/>
    <a:srgbClr val="0C0A9E"/>
    <a:srgbClr val="F5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E28087-2453-4507-A7CB-9871935E9F28}">
  <a:tblStyle styleId="{A4E28087-2453-4507-A7CB-9871935E9F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5033" autoAdjust="0"/>
  </p:normalViewPr>
  <p:slideViewPr>
    <p:cSldViewPr snapToGrid="0">
      <p:cViewPr varScale="1">
        <p:scale>
          <a:sx n="104" d="100"/>
          <a:sy n="104" d="100"/>
        </p:scale>
        <p:origin x="93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font" Target="fonts/font5.fntdata"/><Relationship Id="rId55" Type="http://schemas.openxmlformats.org/officeDocument/2006/relationships/font" Target="fonts/font1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font" Target="fonts/font8.fntdata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Relationship Id="rId57" Type="http://schemas.openxmlformats.org/officeDocument/2006/relationships/font" Target="fonts/font12.fntdata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7.fntdata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56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font" Target="fonts/font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59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10:58:52.9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17:43:22.93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0 24575,'0'7'0,"0"10"0,0 4 0,0 4 0,0 0 0,0-1 0,0 0 0,0-1 0,0-1 0,0-1 0,0 0 0,0-1 0,0-3-8191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17:43:24.216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24575,'0'4'0,"0"8"0,0 5 0,0 3 0,0 6 0,0 2 0,0-1 0,0-1 0,0-2 0,0 0 0,0-3 0,0 1 0,0-2 0,0-3-8191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17:43:25.468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1 0 24575,'0'4'0,"0"4"0,0 5 0,0 3 0,0 3 0,0 1 0,0 1 0,0 1 0,0-1 0,0 1 0,0-1 0,0 0 0,0-4-8191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17:43:29.383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5515 5433 24575,'1'19'0,"-2"0"0,0 0 0,-2 0 0,0-1 0,0 1 0,-2-1 0,0 0 0,-2 0 0,0 0 0,0-1 0,-2 0 0,0 0 0,-20 25 0,3-8 0,-2-2 0,-1-1 0,-1-1 0,-2-1 0,-1-2 0,-1-2 0,-1 0 0,-2-3 0,0-1 0,-1-1 0,-1-3 0,0-1 0,-49 13 0,25-13 0,-115 14 0,-69-11 0,-194-16 0,242-5 0,143 1 0,0-3 0,-73-16 0,-107-35 0,26 5 0,27 22 0,87 15 0,37 1 0,0-3 0,-62-24 0,-13-4 0,120 40 0,-192-61 0,170 51 0,0-2 0,1-2 0,-51-33 0,-11-16 0,-227-143 0,3-5 0,144 91 0,110 73 0,-110-105 0,159 138 0,-90-94 0,-132-177 0,204 243 0,-1-1 0,-52-83 0,59 76 0,2-1 0,2-1 0,3-2 0,-20-71 0,38 111 0,-17-69 0,-11-95 0,-27-235 0,32 219 0,-4-293 0,33 414 0,-3-13 0,5 0 0,3 0 0,20-91 0,20-8 0,103-263 0,-104 337 0,64-183 0,-88 227 0,3 1 0,2 1 0,4 2 0,58-95 0,-70 135 0,2 1 0,0 1 0,1 1 0,2 1 0,0 1 0,1 1 0,50-31 0,-45 36 0,1 1 0,59-18 0,-12 5 0,312-100 0,-319 105 0,-38 11 0,0 1 0,1 2 0,0 1 0,1 1 0,61-2 0,-14 10-1365,-63-2-5461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17:43:30.904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24575,'5'0'0,"0"1"0,0 0 0,0 0 0,0 0 0,0 0 0,0 1 0,-1 0 0,1 0 0,-1 0 0,7 5 0,44 35 0,-32-23 0,28 20 0,6 4 0,61 59 0,-116-100 0,0 0 0,0 1 0,0-1 0,0 1 0,-1 0 0,1 0 0,-1-1 0,0 1 0,1 0 0,-1 0 0,-1 0 0,1 0 0,0 0 0,-1 1 0,0-1 0,1 0 0,-1 0 0,0 0 0,-1 0 0,1 1 0,-1-1 0,1 0 0,-1 0 0,0 0 0,0 0 0,-2 5 0,-5 7 0,0-1 0,0 0 0,-1 0 0,-12 12 0,10-10 0,-94 120 0,-65 90 0,154-204-1365,4-8-5461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10:58:52.9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10:57:58.24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74 0 24575,'-22'1'0,"21"1"0,13 1 0,44 0 0,-51-3 0,-7-1 0,-29 1 0,-59 0-1365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10:57:41.2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26 80 24575,'-1'0'0,"-1"-1"0,1 1 0,0-1 0,-1 0 0,1 1 0,0-1 0,0 0 0,-1 0 0,1 0 0,0 0 0,0 0 0,0 0 0,0 0 0,1 0 0,-1-1 0,0 1 0,0 0 0,1-1 0,-1 1 0,1 0 0,-1-1 0,1 1 0,-1 0 0,1-1 0,0 1 0,0-1 0,0-1 0,-1-1 0,0 0 0,1 0 0,-1 0 0,1 0 0,0 0 0,0 0 0,1 0 0,-1 0 0,2-5 0,-2 9 0,0 0 0,0 0 0,0 0 0,0 0 0,0 0 0,0-1 0,0 1 0,0 0 0,0 0 0,0 0 0,0 0 0,0 0 0,1 0 0,-1 0 0,0-1 0,0 1 0,0 0 0,0 0 0,0 0 0,0 0 0,0 0 0,0 0 0,0 0 0,0 0 0,1 0 0,-1-1 0,0 1 0,0 0 0,0 0 0,0 0 0,0 0 0,0 0 0,1 0 0,-1 0 0,0 0 0,0 0 0,0 0 0,0 0 0,0 0 0,0 0 0,1 0 0,-1 0 0,0 0 0,0 0 0,0 0 0,0 0 0,0 0 0,0 0 0,1 0 0,-1 1 0,0-1 0,0 0 0,0 0 0,0 0 0,0 0 0,0 0 0,0 0 0,0 0 0,1 1 0,4 10 0,0 15 0,-4-13 0,0-29 0,2-6 0,-2 20 0,0 12 0,0-8 14,-1 0-1,1 1 0,0-1 0,0 0 1,0 0-1,0 0 0,0 0 1,0 0-1,3 3 0,6 15-1511,-9-14-5328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10:57:42.167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156 0 24575,'-1'6'0,"0"-1"0,-1 1 0,0-1 0,0 1 0,0-1 0,0 0 0,-1 0 0,0 0 0,0-1 0,-7 8 0,-10 20 0,16-25-80,1-1 0,-1 0-1,0-1 1,-1 1 0,1-1-1,-1 0 1,0 0 0,-1 0-1,1-1 1,-1 1 0,0-1 0,0-1-1,0 1 1,0-1 0,-1 0-1,-9 3 1,10-5-6746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10:57:42.52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1 24575,'0'2'-9830,"0"2"11469</inkml:trace>
  <inkml:trace contextRef="#ctx0" brushRef="#br0" timeOffset="1">1 87 24575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10:58:03.265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126 20 24575,'-37'8'0,"1"-8"0,31 0 0,24 0 0,-16 0 0,-1 0 0,1 0 0,0-1 0,-1 1 0,1-1 0,-1 0 0,1 0 0,-1 0 0,0 0 0,1 0 0,-1 0 0,0-1 0,0 1 0,4-3 0,10-7 0,-16 10 0,1 1 0,-1 0 0,0 0 0,0 0 0,0 0 0,1 0 0,-1 0 0,0 0 0,0 0 0,0 0 0,1 0 0,-1 0 0,0 0 0,0 0 0,0 0 0,1 0 0,-1 0 0,0 0 0,0 0 0,0 0 0,1 0 0,-1 0 0,0 0 0,0 1 0,0-1 0,1 0 0,-1 0 0,0 0 0,0 0 0,0 0 0,0 0 0,1 1 0,-1-1 0,0 0 0,0 0 0,0 0 0,0 1 0,0-1 0,0 0 0,0 0 0,1 1 0,2 13 0,-4 13 0,0-25 0,0-1 0,0 0 0,0 1 0,-1-1 0,1 0 0,0 0 0,0 0 0,-1 0 0,1 0 0,-1 0 0,1 0 0,-1 0 0,1 0 0,-1-1 0,0 1 0,1-1 0,-1 1 0,0-1 0,1 0 0,-1 0 0,0 1 0,1-1 0,-1 0 0,0-1 0,0 1 0,-3-1 0,-3 1 0,0-1 0,0 0 0,0-1 0,-12-4 0,-10-1 0,24 5 0,25 2 0,-16 0-85,0 1 0,1-1-1,-1 0 1,0-1 0,1 1-1,-1 0 1,0-1 0,0 0-1,1 0 1,-1 0 0,0 0-1,0 0 1,0-1 0,0 1-1,4-4 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10:58:03.896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24575,'0'2'0,"0"1"0,0 2 0,0 1 0,0 1 0,0 1 0,0 0 0,0 0 0,0 0 0,0 0 0,0-1-8191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10:58:06.091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0 78 24575,'0'-1'0,"0"-2"0,0-5 0,0-1 0,0-2 0,0 1 0,0 0 0,0 0 0,0 2 0,0 2 0,0 4 0,0 4 0,2 4 0,-1 2 0,1 0-8191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1-31T17:43:21.650"/>
    </inkml:context>
    <inkml:brush xml:id="br0">
      <inkml:brushProperty name="width" value="0.025" units="cm"/>
      <inkml:brushProperty name="height" value="0.025" units="cm"/>
    </inkml:brush>
  </inkml:definitions>
  <inkml:trace contextRef="#ctx0" brushRef="#br0">0 1 24575,'11'145'0,"-1"-18"0,1-39 0,-7-61 0,2 41 0,-6-6-1365,0-45-5461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Bonjour, </a:t>
            </a:r>
            <a:r>
              <a:rPr lang="fr-FR" dirty="0" err="1"/>
              <a:t>aujourdh’hui</a:t>
            </a:r>
            <a:r>
              <a:rPr lang="fr-FR" dirty="0"/>
              <a:t> je vais vous faire la </a:t>
            </a:r>
            <a:r>
              <a:rPr lang="fr-FR" dirty="0" err="1"/>
              <a:t>presentation</a:t>
            </a:r>
            <a:r>
              <a:rPr lang="fr-FR" dirty="0"/>
              <a:t> de mon projet informatique qui se nomme </a:t>
            </a:r>
            <a:r>
              <a:rPr lang="fr-FR" dirty="0" err="1"/>
              <a:t>detection</a:t>
            </a:r>
            <a:r>
              <a:rPr lang="fr-FR" dirty="0"/>
              <a:t> du mode d’activité par l’application </a:t>
            </a:r>
            <a:r>
              <a:rPr lang="fr-FR" dirty="0" err="1"/>
              <a:t>GeolocIMU</a:t>
            </a:r>
            <a:r>
              <a:rPr lang="fr-FR" dirty="0"/>
              <a:t>. Ce projet a </a:t>
            </a:r>
            <a:r>
              <a:rPr lang="fr-FR" dirty="0" err="1"/>
              <a:t>ete</a:t>
            </a:r>
            <a:r>
              <a:rPr lang="fr-FR" dirty="0"/>
              <a:t> commandité par la </a:t>
            </a:r>
            <a:r>
              <a:rPr lang="fr-FR" dirty="0" err="1"/>
              <a:t>laboraoire</a:t>
            </a:r>
            <a:r>
              <a:rPr lang="fr-FR" dirty="0"/>
              <a:t> </a:t>
            </a:r>
            <a:r>
              <a:rPr lang="fr-FR" dirty="0" err="1"/>
              <a:t>Geloc</a:t>
            </a:r>
            <a:r>
              <a:rPr lang="fr-FR" dirty="0"/>
              <a:t> de l’université </a:t>
            </a:r>
            <a:r>
              <a:rPr lang="fr-FR" dirty="0" err="1"/>
              <a:t>Gutsave</a:t>
            </a:r>
            <a:r>
              <a:rPr lang="fr-FR" dirty="0"/>
              <a:t> </a:t>
            </a:r>
            <a:r>
              <a:rPr lang="fr-FR" dirty="0" err="1"/>
              <a:t>Effeil</a:t>
            </a:r>
            <a:r>
              <a:rPr lang="fr-FR" dirty="0"/>
              <a:t>. </a:t>
            </a: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Ainsi voici les différents étapes de programmation que j’ai mis en place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21402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Tout d’abord il fallait que je mette en place mes donnée d’</a:t>
            </a:r>
            <a:r>
              <a:rPr lang="fr-FR" dirty="0" err="1"/>
              <a:t>entrianment</a:t>
            </a:r>
            <a:r>
              <a:rPr lang="fr-FR" dirty="0"/>
              <a:t> de mon modèle. Actuellement , le </a:t>
            </a:r>
            <a:r>
              <a:rPr lang="fr-FR" dirty="0" err="1"/>
              <a:t>laboratore</a:t>
            </a:r>
            <a:r>
              <a:rPr lang="fr-FR" dirty="0"/>
              <a:t> </a:t>
            </a:r>
            <a:r>
              <a:rPr lang="fr-FR" dirty="0" err="1"/>
              <a:t>geoloc</a:t>
            </a:r>
            <a:r>
              <a:rPr lang="fr-FR" dirty="0"/>
              <a:t> ne possèdent pas de donnée relative au mode d’</a:t>
            </a:r>
            <a:r>
              <a:rPr lang="fr-FR" dirty="0" err="1"/>
              <a:t>activite</a:t>
            </a:r>
            <a:r>
              <a:rPr lang="fr-FR" dirty="0"/>
              <a:t> provenant de l’application </a:t>
            </a:r>
            <a:r>
              <a:rPr lang="fr-FR" dirty="0" err="1"/>
              <a:t>GeolocIMU</a:t>
            </a:r>
            <a:r>
              <a:rPr lang="fr-FR" dirty="0"/>
              <a:t>. J’ai décidé alors de prendre le jeu de donnée de L’université de Sussex que j’ai vu en </a:t>
            </a:r>
            <a:r>
              <a:rPr lang="fr-FR" dirty="0" err="1"/>
              <a:t>etat</a:t>
            </a:r>
            <a:r>
              <a:rPr lang="fr-FR" dirty="0"/>
              <a:t> de l’at qui met ses donnée disponible au public. Cependant , au </a:t>
            </a:r>
            <a:r>
              <a:rPr lang="fr-FR" dirty="0" err="1"/>
              <a:t>deut</a:t>
            </a:r>
            <a:r>
              <a:rPr lang="fr-FR" dirty="0"/>
              <a:t> de mon projet j’ai voulu </a:t>
            </a:r>
            <a:r>
              <a:rPr lang="fr-FR" dirty="0" err="1"/>
              <a:t>bie</a:t>
            </a:r>
            <a:r>
              <a:rPr lang="fr-FR" dirty="0"/>
              <a:t> sur prendre les différents jeu disponible mais j’ai rencontre une difficulté </a:t>
            </a:r>
            <a:r>
              <a:rPr lang="fr-FR" dirty="0" err="1"/>
              <a:t>tehcnique</a:t>
            </a:r>
            <a:r>
              <a:rPr lang="fr-FR" dirty="0"/>
              <a:t>. Le jeu d’</a:t>
            </a:r>
            <a:r>
              <a:rPr lang="fr-FR" dirty="0" err="1"/>
              <a:t>entrianement</a:t>
            </a:r>
            <a:r>
              <a:rPr lang="fr-FR" dirty="0"/>
              <a:t> de l’université de </a:t>
            </a:r>
            <a:r>
              <a:rPr lang="fr-FR" dirty="0" err="1"/>
              <a:t>sussex</a:t>
            </a:r>
            <a:r>
              <a:rPr lang="fr-FR" dirty="0"/>
              <a:t> </a:t>
            </a:r>
            <a:r>
              <a:rPr lang="fr-FR" dirty="0" err="1"/>
              <a:t>pesent</a:t>
            </a:r>
            <a:r>
              <a:rPr lang="fr-FR" dirty="0"/>
              <a:t> 17GO de donnée et cela même en </a:t>
            </a:r>
            <a:r>
              <a:rPr lang="fr-FR" dirty="0" err="1"/>
              <a:t>sessaynt</a:t>
            </a:r>
            <a:r>
              <a:rPr lang="fr-FR" dirty="0"/>
              <a:t> mon ordinateur portable a trouvée ses limites dans la gestion de autant de donnée a la fois. Ainsi j’ai pris la </a:t>
            </a:r>
            <a:r>
              <a:rPr lang="fr-FR" dirty="0" err="1"/>
              <a:t>decision</a:t>
            </a:r>
            <a:r>
              <a:rPr lang="fr-FR" dirty="0"/>
              <a:t> de </a:t>
            </a:r>
            <a:r>
              <a:rPr lang="fr-FR" dirty="0" err="1"/>
              <a:t>predre</a:t>
            </a:r>
            <a:r>
              <a:rPr lang="fr-FR" dirty="0"/>
              <a:t> une jeu de donnée plus </a:t>
            </a:r>
            <a:r>
              <a:rPr lang="fr-FR" dirty="0" err="1"/>
              <a:t>peitit</a:t>
            </a:r>
            <a:r>
              <a:rPr lang="fr-FR" dirty="0"/>
              <a:t> de 2.5 go.</a:t>
            </a:r>
          </a:p>
        </p:txBody>
      </p:sp>
    </p:spTree>
    <p:extLst>
      <p:ext uri="{BB962C8B-B14F-4D97-AF65-F5344CB8AC3E}">
        <p14:creationId xmlns:p14="http://schemas.microsoft.com/office/powerpoint/2010/main" val="94465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/>
              <a:t>Ainsi ce jeu de donnée </a:t>
            </a:r>
            <a:r>
              <a:rPr lang="fr-FR" dirty="0" err="1"/>
              <a:t>ets</a:t>
            </a:r>
            <a:r>
              <a:rPr lang="fr-FR" dirty="0"/>
              <a:t> fourni dans un jeu de donnée qui possèdent l’arborescence suivante ou les mesures sont </a:t>
            </a:r>
            <a:r>
              <a:rPr lang="fr-FR" dirty="0" err="1"/>
              <a:t>separee</a:t>
            </a:r>
            <a:r>
              <a:rPr lang="fr-FR" dirty="0"/>
              <a:t> selon la position du capteur sur l’</a:t>
            </a:r>
            <a:r>
              <a:rPr lang="fr-FR" dirty="0" err="1"/>
              <a:t>uitlisateur</a:t>
            </a:r>
            <a:r>
              <a:rPr lang="fr-FR" dirty="0"/>
              <a:t> et selon le capteur. Ainsi j’ai voulu regrouper c’est donnée dans un seul fichier csv plus facilement exploitable par la suite et pour </a:t>
            </a:r>
            <a:r>
              <a:rPr lang="fr-FR" dirty="0" err="1"/>
              <a:t>cea</a:t>
            </a:r>
            <a:r>
              <a:rPr lang="fr-FR" dirty="0"/>
              <a:t> j’ai utiliser le langage </a:t>
            </a:r>
            <a:r>
              <a:rPr lang="fr-FR" dirty="0" err="1"/>
              <a:t>sqlavec</a:t>
            </a:r>
            <a:r>
              <a:rPr lang="fr-FR" dirty="0"/>
              <a:t> le </a:t>
            </a:r>
            <a:r>
              <a:rPr lang="fr-FR" dirty="0" err="1"/>
              <a:t>logidiel</a:t>
            </a:r>
            <a:r>
              <a:rPr lang="fr-FR" dirty="0"/>
              <a:t> </a:t>
            </a:r>
            <a:r>
              <a:rPr lang="fr-FR" dirty="0" err="1"/>
              <a:t>pgadmin</a:t>
            </a:r>
            <a:r>
              <a:rPr lang="fr-FR" dirty="0"/>
              <a:t> en faisant des jointure.</a:t>
            </a:r>
          </a:p>
        </p:txBody>
      </p:sp>
    </p:spTree>
    <p:extLst>
      <p:ext uri="{BB962C8B-B14F-4D97-AF65-F5344CB8AC3E}">
        <p14:creationId xmlns:p14="http://schemas.microsoft.com/office/powerpoint/2010/main" val="10228162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/>
              <a:t>Par la suite donc j’ai utiliser le langage python pour faire mon </a:t>
            </a:r>
            <a:r>
              <a:rPr lang="fr-FR" dirty="0" err="1"/>
              <a:t>extrcation</a:t>
            </a:r>
            <a:r>
              <a:rPr lang="fr-FR" dirty="0"/>
              <a:t> de </a:t>
            </a:r>
            <a:r>
              <a:rPr lang="fr-FR" dirty="0" err="1"/>
              <a:t>carcateritique</a:t>
            </a:r>
            <a:r>
              <a:rPr lang="fr-FR" dirty="0"/>
              <a:t>. Ici un objet est un ligne de ma database </a:t>
            </a:r>
            <a:r>
              <a:rPr lang="fr-FR" dirty="0" err="1"/>
              <a:t>quii</a:t>
            </a:r>
            <a:r>
              <a:rPr lang="fr-FR" dirty="0"/>
              <a:t> contient alors les informations  de mesures XYZ pour chaque capteur , le temps d’acquisition et le </a:t>
            </a:r>
            <a:r>
              <a:rPr lang="fr-FR" dirty="0" err="1"/>
              <a:t>label.J’extrai</a:t>
            </a:r>
            <a:r>
              <a:rPr lang="fr-FR" dirty="0"/>
              <a:t> a la fois 129 objet pour avoir une plage de temps pour faire ma </a:t>
            </a:r>
            <a:r>
              <a:rPr lang="fr-FR" dirty="0" err="1"/>
              <a:t>prediction</a:t>
            </a:r>
            <a:r>
              <a:rPr lang="fr-FR" dirty="0"/>
              <a:t>. Je </a:t>
            </a:r>
            <a:r>
              <a:rPr lang="fr-FR" dirty="0" err="1"/>
              <a:t>verifie</a:t>
            </a:r>
            <a:r>
              <a:rPr lang="fr-FR" dirty="0"/>
              <a:t> que ces 129 objet se suivent </a:t>
            </a:r>
            <a:r>
              <a:rPr lang="fr-FR" dirty="0" err="1"/>
              <a:t>temporellemnt</a:t>
            </a:r>
            <a:r>
              <a:rPr lang="fr-FR" dirty="0"/>
              <a:t> et ont tous le même label. Il forme alors une </a:t>
            </a:r>
            <a:r>
              <a:rPr lang="fr-FR" dirty="0" err="1"/>
              <a:t>entree</a:t>
            </a:r>
            <a:r>
              <a:rPr lang="fr-FR" dirty="0"/>
              <a:t> de mon processus d’</a:t>
            </a:r>
            <a:r>
              <a:rPr lang="fr-FR" dirty="0" err="1"/>
              <a:t>extracton</a:t>
            </a:r>
            <a:r>
              <a:rPr lang="fr-FR" dirty="0"/>
              <a:t> de </a:t>
            </a:r>
            <a:r>
              <a:rPr lang="fr-FR" dirty="0" err="1"/>
              <a:t>caracteristique</a:t>
            </a:r>
            <a:r>
              <a:rPr lang="fr-F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37264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/>
              <a:t>Pour chaque </a:t>
            </a:r>
            <a:r>
              <a:rPr lang="fr-FR" dirty="0" err="1"/>
              <a:t>entree</a:t>
            </a:r>
            <a:r>
              <a:rPr lang="fr-FR" dirty="0"/>
              <a:t> de mon processus d’</a:t>
            </a:r>
            <a:r>
              <a:rPr lang="fr-FR" dirty="0" err="1"/>
              <a:t>extrcaton</a:t>
            </a:r>
            <a:r>
              <a:rPr lang="fr-FR" dirty="0"/>
              <a:t> de </a:t>
            </a:r>
            <a:r>
              <a:rPr lang="fr-FR" dirty="0" err="1"/>
              <a:t>carcaterteristique</a:t>
            </a:r>
            <a:r>
              <a:rPr lang="fr-FR" dirty="0"/>
              <a:t> j’extrait donc 21 </a:t>
            </a:r>
            <a:r>
              <a:rPr lang="fr-FR" dirty="0" err="1"/>
              <a:t>caracteristique</a:t>
            </a:r>
            <a:r>
              <a:rPr lang="fr-FR" dirty="0"/>
              <a:t> correspondant et des statistique temporelle et </a:t>
            </a:r>
            <a:r>
              <a:rPr lang="fr-FR" dirty="0" err="1"/>
              <a:t>frequentielle</a:t>
            </a:r>
            <a:r>
              <a:rPr lang="fr-FR" dirty="0"/>
              <a:t> sur ma plage de donnée. Les calcul d’extraction de </a:t>
            </a:r>
            <a:r>
              <a:rPr lang="fr-FR" dirty="0" err="1"/>
              <a:t>carcateteristique</a:t>
            </a:r>
            <a:r>
              <a:rPr lang="fr-FR" dirty="0"/>
              <a:t> </a:t>
            </a:r>
            <a:r>
              <a:rPr lang="fr-FR" dirty="0" err="1"/>
              <a:t>snt</a:t>
            </a:r>
            <a:r>
              <a:rPr lang="fr-FR" dirty="0"/>
              <a:t> les même que dans l’application de </a:t>
            </a:r>
            <a:r>
              <a:rPr lang="fr-FR" dirty="0" err="1"/>
              <a:t>geolocIMU</a:t>
            </a:r>
            <a:r>
              <a:rPr lang="fr-FR" dirty="0"/>
              <a:t> qui </a:t>
            </a:r>
            <a:r>
              <a:rPr lang="fr-FR" dirty="0" err="1"/>
              <a:t>utulise</a:t>
            </a:r>
            <a:r>
              <a:rPr lang="fr-FR" dirty="0"/>
              <a:t> pour la fonctionnalité compteur de pas aussi une extraction de </a:t>
            </a:r>
            <a:r>
              <a:rPr lang="fr-FR" dirty="0" err="1"/>
              <a:t>caracteritique</a:t>
            </a:r>
            <a:r>
              <a:rPr lang="fr-FR" dirty="0"/>
              <a:t>. Au final alors j’ai donc une jeu de données ou chaque donné est un vecteur de 21 float associé à un label</a:t>
            </a:r>
          </a:p>
        </p:txBody>
      </p:sp>
    </p:spTree>
    <p:extLst>
      <p:ext uri="{BB962C8B-B14F-4D97-AF65-F5344CB8AC3E}">
        <p14:creationId xmlns:p14="http://schemas.microsoft.com/office/powerpoint/2010/main" val="3935998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fr-FR" dirty="0"/>
              <a:t>Maintenant nous pouvons entrainer notre model et essaye r de trouver le </a:t>
            </a:r>
            <a:r>
              <a:rPr lang="fr-FR" dirty="0" err="1"/>
              <a:t>smeilleur</a:t>
            </a:r>
            <a:r>
              <a:rPr lang="fr-FR" dirty="0"/>
              <a:t> </a:t>
            </a:r>
            <a:r>
              <a:rPr lang="fr-FR" dirty="0" err="1"/>
              <a:t>parametre</a:t>
            </a:r>
            <a:r>
              <a:rPr lang="fr-FR" dirty="0"/>
              <a:t> menant a la meilleur exactitude. J’ai donc utiliser plusieurs Couche de convolution unidimensionnelle suivi de couches dense ou la couche dense final me permet d’extraire l’information </a:t>
            </a:r>
            <a:r>
              <a:rPr lang="fr-FR" dirty="0" err="1"/>
              <a:t>qur</a:t>
            </a:r>
            <a:r>
              <a:rPr lang="fr-FR" dirty="0"/>
              <a:t> la classe </a:t>
            </a:r>
            <a:r>
              <a:rPr lang="fr-FR" dirty="0" err="1"/>
              <a:t>predites</a:t>
            </a:r>
            <a:r>
              <a:rPr lang="fr-FR" dirty="0"/>
              <a:t>.. A la fin du passage dans mon modèle j’obtiens un vecteur de float.</a:t>
            </a:r>
          </a:p>
        </p:txBody>
      </p:sp>
    </p:spTree>
    <p:extLst>
      <p:ext uri="{BB962C8B-B14F-4D97-AF65-F5344CB8AC3E}">
        <p14:creationId xmlns:p14="http://schemas.microsoft.com/office/powerpoint/2010/main" val="21106179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7631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51357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188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4e5c2c9e4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24e5c2c9e4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Ainsi je vais d’abord vous faire une </a:t>
            </a:r>
            <a:r>
              <a:rPr lang="fr-FR" dirty="0" err="1"/>
              <a:t>presentation</a:t>
            </a:r>
            <a:r>
              <a:rPr lang="fr-FR" dirty="0"/>
              <a:t> du contexte et objectif de projet pour ensuite faire une résumé de la phase d’</a:t>
            </a:r>
            <a:r>
              <a:rPr lang="fr-FR" dirty="0" err="1"/>
              <a:t>analysae</a:t>
            </a:r>
            <a:r>
              <a:rPr lang="fr-FR" dirty="0"/>
              <a:t> de projet que j’ai </a:t>
            </a:r>
            <a:r>
              <a:rPr lang="fr-FR" dirty="0" err="1"/>
              <a:t>effctué</a:t>
            </a:r>
            <a:r>
              <a:rPr lang="fr-FR" dirty="0"/>
              <a:t> avant de faire la partie programmation. Pour la troisième partie , j’expliquerai les </a:t>
            </a:r>
            <a:r>
              <a:rPr lang="fr-FR" dirty="0" err="1"/>
              <a:t>differnetes</a:t>
            </a:r>
            <a:r>
              <a:rPr lang="fr-FR" dirty="0"/>
              <a:t> étapes de réalisation de ce projet pour enfin bous présenter les résultats.</a:t>
            </a: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AU début de mon projet , j’ai effectue un </a:t>
            </a:r>
            <a:r>
              <a:rPr lang="fr-FR" dirty="0" err="1"/>
              <a:t>etate</a:t>
            </a:r>
            <a:r>
              <a:rPr lang="fr-FR" dirty="0"/>
              <a:t> de l’art. Ainsi j’ai remarque que cette problématique d </a:t>
            </a:r>
            <a:r>
              <a:rPr lang="fr-FR" dirty="0" err="1"/>
              <a:t>edectection</a:t>
            </a:r>
            <a:r>
              <a:rPr lang="fr-FR" dirty="0"/>
              <a:t> automatique a </a:t>
            </a:r>
            <a:r>
              <a:rPr lang="fr-FR" dirty="0" err="1"/>
              <a:t>deja</a:t>
            </a:r>
            <a:r>
              <a:rPr lang="fr-FR" dirty="0"/>
              <a:t> </a:t>
            </a:r>
            <a:r>
              <a:rPr lang="fr-FR" dirty="0" err="1"/>
              <a:t>ete</a:t>
            </a:r>
            <a:r>
              <a:rPr lang="fr-FR" dirty="0"/>
              <a:t> abordée par des chercheurs , dont des chercheurs de l’université de </a:t>
            </a:r>
            <a:r>
              <a:rPr lang="fr-FR" dirty="0" err="1"/>
              <a:t>sussex</a:t>
            </a:r>
            <a:r>
              <a:rPr lang="fr-FR" dirty="0"/>
              <a:t>. Cette études nous </a:t>
            </a:r>
            <a:r>
              <a:rPr lang="fr-FR" dirty="0" err="1"/>
              <a:t>interresse</a:t>
            </a:r>
            <a:r>
              <a:rPr lang="fr-FR" dirty="0"/>
              <a:t> ici puisque ‘</a:t>
            </a:r>
            <a:r>
              <a:rPr lang="fr-FR" dirty="0" err="1"/>
              <a:t>univeristé</a:t>
            </a:r>
            <a:r>
              <a:rPr lang="fr-FR" dirty="0"/>
              <a:t> de </a:t>
            </a:r>
            <a:r>
              <a:rPr lang="fr-FR" dirty="0" err="1"/>
              <a:t>sussex</a:t>
            </a:r>
            <a:r>
              <a:rPr lang="fr-FR" dirty="0"/>
              <a:t> , ont fait </a:t>
            </a:r>
            <a:r>
              <a:rPr lang="fr-FR" dirty="0" err="1"/>
              <a:t>recolté</a:t>
            </a:r>
            <a:r>
              <a:rPr lang="fr-FR" dirty="0"/>
              <a:t> leur </a:t>
            </a:r>
            <a:r>
              <a:rPr lang="fr-FR" dirty="0" err="1"/>
              <a:t>porpre</a:t>
            </a:r>
            <a:r>
              <a:rPr lang="fr-FR" dirty="0"/>
              <a:t> donnée qui </a:t>
            </a:r>
            <a:r>
              <a:rPr lang="fr-FR" dirty="0" err="1"/>
              <a:t>pemrette</a:t>
            </a:r>
            <a:r>
              <a:rPr lang="fr-FR" dirty="0"/>
              <a:t> d’entrainer leur IA. Pour le moyen de </a:t>
            </a:r>
            <a:r>
              <a:rPr lang="fr-FR" dirty="0" err="1"/>
              <a:t>dection</a:t>
            </a:r>
            <a:r>
              <a:rPr lang="fr-FR" dirty="0"/>
              <a:t> automatique, nous avons pu relever que c’était le processus de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leaning</a:t>
            </a:r>
            <a:r>
              <a:rPr lang="fr-FR" dirty="0"/>
              <a:t> qui </a:t>
            </a:r>
            <a:r>
              <a:rPr lang="fr-FR" dirty="0" err="1"/>
              <a:t>obtanit</a:t>
            </a:r>
            <a:r>
              <a:rPr lang="fr-FR" dirty="0"/>
              <a:t> les meilleur </a:t>
            </a:r>
            <a:r>
              <a:rPr lang="fr-FR" dirty="0" err="1"/>
              <a:t>reusltat</a:t>
            </a:r>
            <a:r>
              <a:rPr lang="fr-FR" dirty="0"/>
              <a:t> pour ces données de l’université de </a:t>
            </a:r>
            <a:r>
              <a:rPr lang="fr-FR" dirty="0" err="1"/>
              <a:t>sussex</a:t>
            </a:r>
            <a:r>
              <a:rPr lang="fr-F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10395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016086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339479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51357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13865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64215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2394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878800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45640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3802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Laisser moi alors vous présenter mon projet informatique</a:t>
            </a:r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64828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8826722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57377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 la l’objectif de mon projet était de créer dans l’</a:t>
            </a:r>
            <a:r>
              <a:rPr lang="fr-FR" dirty="0" err="1"/>
              <a:t>ppication</a:t>
            </a:r>
            <a:r>
              <a:rPr lang="fr-FR" dirty="0"/>
              <a:t> une fonctionnalité qui a partir des mesures des capteurs de gyroscope </a:t>
            </a:r>
            <a:r>
              <a:rPr lang="fr-FR" dirty="0" err="1"/>
              <a:t>accelerometre</a:t>
            </a:r>
            <a:r>
              <a:rPr lang="fr-FR" dirty="0"/>
              <a:t> et </a:t>
            </a:r>
            <a:r>
              <a:rPr lang="fr-FR" dirty="0" err="1"/>
              <a:t>agnetometre</a:t>
            </a:r>
            <a:r>
              <a:rPr lang="fr-FR" dirty="0"/>
              <a:t> permet de détecter automatiquement le mode d’activité qu’est en train de faire l’utilisateur du smartphone.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89971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L’application </a:t>
            </a:r>
            <a:r>
              <a:rPr lang="fr-FR" dirty="0" err="1"/>
              <a:t>geolocImu</a:t>
            </a:r>
            <a:r>
              <a:rPr lang="fr-FR" dirty="0"/>
              <a:t> existe </a:t>
            </a:r>
            <a:r>
              <a:rPr lang="fr-FR" dirty="0" err="1"/>
              <a:t>deja</a:t>
            </a:r>
            <a:r>
              <a:rPr lang="fr-FR" dirty="0"/>
              <a:t>. Elle comporte </a:t>
            </a:r>
            <a:r>
              <a:rPr lang="fr-FR" dirty="0" err="1"/>
              <a:t>deja</a:t>
            </a:r>
            <a:r>
              <a:rPr lang="fr-FR" dirty="0"/>
              <a:t> une fonctionnalité qui utilise l’intelligence artificielle qui es un compteur de pas. Elle possède également une </a:t>
            </a:r>
            <a:r>
              <a:rPr lang="fr-FR" dirty="0" err="1"/>
              <a:t>pae</a:t>
            </a:r>
            <a:r>
              <a:rPr lang="fr-FR" dirty="0"/>
              <a:t> qui permet a utilisateur de lancer l’enregistrement de ces </a:t>
            </a:r>
            <a:r>
              <a:rPr lang="fr-FR" dirty="0" err="1"/>
              <a:t>donnee</a:t>
            </a:r>
            <a:r>
              <a:rPr lang="fr-FR" dirty="0"/>
              <a:t> avec une </a:t>
            </a:r>
            <a:r>
              <a:rPr lang="fr-FR" dirty="0" err="1"/>
              <a:t>selection</a:t>
            </a:r>
            <a:r>
              <a:rPr lang="fr-FR" dirty="0"/>
              <a:t> </a:t>
            </a:r>
            <a:r>
              <a:rPr lang="fr-FR" dirty="0" err="1"/>
              <a:t>manuellle</a:t>
            </a:r>
            <a:r>
              <a:rPr lang="fr-FR" dirty="0"/>
              <a:t> de l’</a:t>
            </a:r>
            <a:r>
              <a:rPr lang="fr-FR" dirty="0" err="1"/>
              <a:t>activit</a:t>
            </a:r>
            <a:r>
              <a:rPr lang="fr-FR" dirty="0"/>
              <a:t> » qu’il est en train d’effectuer. Ainsi l’utilisation de ma fonctionnalité consiste a avoir une </a:t>
            </a:r>
            <a:r>
              <a:rPr lang="fr-FR" dirty="0" err="1"/>
              <a:t>dection</a:t>
            </a:r>
            <a:r>
              <a:rPr lang="fr-FR" dirty="0"/>
              <a:t> automatique d </a:t>
            </a:r>
            <a:r>
              <a:rPr lang="fr-FR" dirty="0" err="1"/>
              <a:t>el’activité</a:t>
            </a:r>
            <a:r>
              <a:rPr lang="fr-FR" dirty="0"/>
              <a:t>./ L’utilisateur lance l’</a:t>
            </a:r>
            <a:r>
              <a:rPr lang="fr-FR" dirty="0" err="1"/>
              <a:t>enrgistrement</a:t>
            </a:r>
            <a:r>
              <a:rPr lang="fr-FR" dirty="0"/>
              <a:t> et peut visualiser avec un petit </a:t>
            </a:r>
            <a:r>
              <a:rPr lang="fr-FR" dirty="0" err="1"/>
              <a:t>delai</a:t>
            </a:r>
            <a:r>
              <a:rPr lang="fr-FR" dirty="0"/>
              <a:t> la </a:t>
            </a:r>
            <a:r>
              <a:rPr lang="fr-FR" dirty="0" err="1"/>
              <a:t>prediction</a:t>
            </a:r>
            <a:r>
              <a:rPr lang="fr-FR" dirty="0"/>
              <a:t> faites par IA de son activité en cours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59595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Laiisez</a:t>
            </a:r>
            <a:r>
              <a:rPr lang="fr-FR" dirty="0"/>
              <a:t> moi vous expliquer un peu plus comment j’</a:t>
            </a:r>
            <a:r>
              <a:rPr lang="fr-FR" dirty="0" err="1"/>
              <a:t>nvisageais</a:t>
            </a:r>
            <a:r>
              <a:rPr lang="fr-FR" dirty="0"/>
              <a:t> donc d’accomplir cette objectif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295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AU début de mon projet , j’ai effectue un </a:t>
            </a:r>
            <a:r>
              <a:rPr lang="fr-FR" dirty="0" err="1"/>
              <a:t>etate</a:t>
            </a:r>
            <a:r>
              <a:rPr lang="fr-FR" dirty="0"/>
              <a:t> de l’art. Ainsi j’ai remarque que cette problématique d </a:t>
            </a:r>
            <a:r>
              <a:rPr lang="fr-FR" dirty="0" err="1"/>
              <a:t>edectection</a:t>
            </a:r>
            <a:r>
              <a:rPr lang="fr-FR" dirty="0"/>
              <a:t> automatique a </a:t>
            </a:r>
            <a:r>
              <a:rPr lang="fr-FR" dirty="0" err="1"/>
              <a:t>deja</a:t>
            </a:r>
            <a:r>
              <a:rPr lang="fr-FR" dirty="0"/>
              <a:t> </a:t>
            </a:r>
            <a:r>
              <a:rPr lang="fr-FR" dirty="0" err="1"/>
              <a:t>ete</a:t>
            </a:r>
            <a:r>
              <a:rPr lang="fr-FR" dirty="0"/>
              <a:t> abordée par des chercheurs , dont des chercheurs de l’université de </a:t>
            </a:r>
            <a:r>
              <a:rPr lang="fr-FR" dirty="0" err="1"/>
              <a:t>sussex</a:t>
            </a:r>
            <a:r>
              <a:rPr lang="fr-FR" dirty="0"/>
              <a:t>. Cette études nous </a:t>
            </a:r>
            <a:r>
              <a:rPr lang="fr-FR" dirty="0" err="1"/>
              <a:t>interresse</a:t>
            </a:r>
            <a:r>
              <a:rPr lang="fr-FR" dirty="0"/>
              <a:t> ici puisque ‘</a:t>
            </a:r>
            <a:r>
              <a:rPr lang="fr-FR" dirty="0" err="1"/>
              <a:t>univeristé</a:t>
            </a:r>
            <a:r>
              <a:rPr lang="fr-FR" dirty="0"/>
              <a:t> de </a:t>
            </a:r>
            <a:r>
              <a:rPr lang="fr-FR" dirty="0" err="1"/>
              <a:t>sussex</a:t>
            </a:r>
            <a:r>
              <a:rPr lang="fr-FR" dirty="0"/>
              <a:t> , ont fait </a:t>
            </a:r>
            <a:r>
              <a:rPr lang="fr-FR" dirty="0" err="1"/>
              <a:t>recolté</a:t>
            </a:r>
            <a:r>
              <a:rPr lang="fr-FR" dirty="0"/>
              <a:t> leur </a:t>
            </a:r>
            <a:r>
              <a:rPr lang="fr-FR" dirty="0" err="1"/>
              <a:t>porpre</a:t>
            </a:r>
            <a:r>
              <a:rPr lang="fr-FR" dirty="0"/>
              <a:t> donnée qui </a:t>
            </a:r>
            <a:r>
              <a:rPr lang="fr-FR" dirty="0" err="1"/>
              <a:t>pemrette</a:t>
            </a:r>
            <a:r>
              <a:rPr lang="fr-FR" dirty="0"/>
              <a:t> d’entrainer leur IA. Pour le moyen de </a:t>
            </a:r>
            <a:r>
              <a:rPr lang="fr-FR" dirty="0" err="1"/>
              <a:t>dection</a:t>
            </a:r>
            <a:r>
              <a:rPr lang="fr-FR" dirty="0"/>
              <a:t> automatique, nous avons pu relever que c’était le processus de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leaning</a:t>
            </a:r>
            <a:r>
              <a:rPr lang="fr-FR" dirty="0"/>
              <a:t> qui </a:t>
            </a:r>
            <a:r>
              <a:rPr lang="fr-FR" dirty="0" err="1"/>
              <a:t>obtanit</a:t>
            </a:r>
            <a:r>
              <a:rPr lang="fr-FR" dirty="0"/>
              <a:t> les meilleur </a:t>
            </a:r>
            <a:r>
              <a:rPr lang="fr-FR" dirty="0" err="1"/>
              <a:t>reusltat</a:t>
            </a:r>
            <a:r>
              <a:rPr lang="fr-FR" dirty="0"/>
              <a:t> pour ces données de l’université de </a:t>
            </a:r>
            <a:r>
              <a:rPr lang="fr-FR" dirty="0" err="1"/>
              <a:t>sussex</a:t>
            </a:r>
            <a:r>
              <a:rPr lang="fr-F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31885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De la , j’envisageai donc de mettre en place le processus suivant pour créer un </a:t>
            </a:r>
            <a:r>
              <a:rPr lang="fr-FR" dirty="0" err="1"/>
              <a:t>modele</a:t>
            </a:r>
            <a:r>
              <a:rPr lang="fr-FR" dirty="0"/>
              <a:t> de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learning</a:t>
            </a:r>
            <a:r>
              <a:rPr lang="fr-FR" dirty="0"/>
              <a:t> que  j’entrainerai et j’</a:t>
            </a:r>
            <a:r>
              <a:rPr lang="fr-FR" dirty="0" err="1"/>
              <a:t>implenterai</a:t>
            </a:r>
            <a:r>
              <a:rPr lang="fr-FR" dirty="0"/>
              <a:t> ensuite dans l’application. Le processus consiste a prendre les </a:t>
            </a:r>
            <a:r>
              <a:rPr lang="fr-FR" dirty="0" err="1"/>
              <a:t>donness</a:t>
            </a:r>
            <a:r>
              <a:rPr lang="fr-FR" dirty="0"/>
              <a:t> des </a:t>
            </a:r>
            <a:r>
              <a:rPr lang="fr-FR" dirty="0" err="1"/>
              <a:t>capteirs</a:t>
            </a:r>
            <a:r>
              <a:rPr lang="fr-FR" dirty="0"/>
              <a:t> qui sont associé à un label pour ensuite faire une </a:t>
            </a:r>
            <a:r>
              <a:rPr lang="fr-FR" dirty="0" err="1"/>
              <a:t>etape</a:t>
            </a:r>
            <a:r>
              <a:rPr lang="fr-FR" dirty="0"/>
              <a:t> d’extraction de </a:t>
            </a:r>
            <a:r>
              <a:rPr lang="fr-FR" dirty="0" err="1"/>
              <a:t>caracteristique</a:t>
            </a:r>
            <a:r>
              <a:rPr lang="fr-FR" dirty="0"/>
              <a:t> pour former une donnée en entrée de mon modèle. Cette </a:t>
            </a:r>
            <a:r>
              <a:rPr lang="fr-FR" dirty="0" err="1"/>
              <a:t>etape</a:t>
            </a:r>
            <a:r>
              <a:rPr lang="fr-FR" dirty="0"/>
              <a:t> d’</a:t>
            </a:r>
            <a:r>
              <a:rPr lang="fr-FR" dirty="0" err="1"/>
              <a:t>extrcation</a:t>
            </a:r>
            <a:r>
              <a:rPr lang="fr-FR" dirty="0"/>
              <a:t> de </a:t>
            </a:r>
            <a:r>
              <a:rPr lang="fr-FR" dirty="0" err="1"/>
              <a:t>caracteristique</a:t>
            </a:r>
            <a:r>
              <a:rPr lang="fr-FR" dirty="0"/>
              <a:t> permet d’</a:t>
            </a:r>
            <a:r>
              <a:rPr lang="fr-FR" dirty="0" err="1"/>
              <a:t>etraire</a:t>
            </a:r>
            <a:r>
              <a:rPr lang="fr-FR" dirty="0"/>
              <a:t> plus d’informations que la donnée brutes de mesures et cela va permettre au modèle d’apprendre mieux.  Avec ces donnée extrait le </a:t>
            </a:r>
            <a:r>
              <a:rPr lang="fr-FR" dirty="0" err="1"/>
              <a:t>modele</a:t>
            </a:r>
            <a:r>
              <a:rPr lang="fr-FR" dirty="0"/>
              <a:t> peut alors s’entrainer pour qui a la sortie du modèle on </a:t>
            </a:r>
            <a:r>
              <a:rPr lang="fr-FR" dirty="0" err="1"/>
              <a:t>obitennnet</a:t>
            </a:r>
            <a:r>
              <a:rPr lang="fr-FR" dirty="0"/>
              <a:t> </a:t>
            </a:r>
            <a:r>
              <a:rPr lang="fr-FR" dirty="0" err="1"/>
              <a:t>ue</a:t>
            </a:r>
            <a:r>
              <a:rPr lang="fr-FR" dirty="0"/>
              <a:t> </a:t>
            </a:r>
            <a:r>
              <a:rPr lang="fr-FR" dirty="0" err="1"/>
              <a:t>prediction</a:t>
            </a:r>
            <a:r>
              <a:rPr lang="fr-FR" dirty="0"/>
              <a:t> sur le mode d’activité correspondantes au mesure de </a:t>
            </a:r>
            <a:r>
              <a:rPr lang="fr-FR" dirty="0" err="1"/>
              <a:t>depart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29679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L’application actuelle est </a:t>
            </a:r>
            <a:r>
              <a:rPr lang="fr-FR" dirty="0" err="1"/>
              <a:t>separe</a:t>
            </a:r>
            <a:r>
              <a:rPr lang="fr-FR" dirty="0"/>
              <a:t> en 2 langage informatique, le langage </a:t>
            </a:r>
            <a:r>
              <a:rPr lang="fr-FR" dirty="0" err="1"/>
              <a:t>Ktolin</a:t>
            </a:r>
            <a:r>
              <a:rPr lang="fr-FR" dirty="0"/>
              <a:t> et le langage </a:t>
            </a:r>
            <a:r>
              <a:rPr lang="fr-FR" dirty="0" err="1"/>
              <a:t>cpp</a:t>
            </a:r>
            <a:r>
              <a:rPr lang="fr-FR" dirty="0"/>
              <a:t>. Je me suis basée sur le code de la fonctionnalité compteur de pas pour élaborer ma propre fonctionnalité. Ainsi entre les </a:t>
            </a:r>
            <a:r>
              <a:rPr lang="fr-FR" dirty="0" err="1"/>
              <a:t>differnete</a:t>
            </a:r>
            <a:r>
              <a:rPr lang="fr-FR" dirty="0"/>
              <a:t> </a:t>
            </a:r>
            <a:r>
              <a:rPr lang="fr-FR" dirty="0" err="1"/>
              <a:t>sbrique</a:t>
            </a:r>
            <a:r>
              <a:rPr lang="fr-FR" dirty="0"/>
              <a:t> logicielle cela se passe tel que si ‘</a:t>
            </a:r>
            <a:r>
              <a:rPr lang="fr-FR" dirty="0" err="1"/>
              <a:t>lutilisater</a:t>
            </a:r>
            <a:r>
              <a:rPr lang="fr-FR" dirty="0"/>
              <a:t> a </a:t>
            </a:r>
            <a:r>
              <a:rPr lang="fr-FR" dirty="0" err="1"/>
              <a:t>activté</a:t>
            </a:r>
            <a:r>
              <a:rPr lang="fr-FR" dirty="0"/>
              <a:t> l’</a:t>
            </a:r>
            <a:r>
              <a:rPr lang="fr-FR" dirty="0" err="1"/>
              <a:t>enrigustrement</a:t>
            </a:r>
            <a:r>
              <a:rPr lang="fr-FR" dirty="0"/>
              <a:t> , le code en kotlin va capter a chaque les mesures de capteur pour les </a:t>
            </a:r>
            <a:r>
              <a:rPr lang="fr-FR" dirty="0" err="1"/>
              <a:t>envoye</a:t>
            </a:r>
            <a:r>
              <a:rPr lang="fr-FR" dirty="0"/>
              <a:t> au code </a:t>
            </a:r>
            <a:r>
              <a:rPr lang="fr-FR" dirty="0" err="1"/>
              <a:t>cpp</a:t>
            </a:r>
            <a:r>
              <a:rPr lang="fr-FR" dirty="0"/>
              <a:t> </a:t>
            </a:r>
            <a:r>
              <a:rPr lang="fr-FR" dirty="0" err="1"/>
              <a:t>contennant</a:t>
            </a:r>
            <a:r>
              <a:rPr lang="fr-FR" dirty="0"/>
              <a:t> le </a:t>
            </a:r>
            <a:r>
              <a:rPr lang="fr-FR" dirty="0" err="1"/>
              <a:t>modele</a:t>
            </a:r>
            <a:r>
              <a:rPr lang="fr-FR" dirty="0"/>
              <a:t> de </a:t>
            </a:r>
            <a:r>
              <a:rPr lang="fr-FR" dirty="0" err="1"/>
              <a:t>deep</a:t>
            </a:r>
            <a:r>
              <a:rPr lang="fr-FR" dirty="0"/>
              <a:t> </a:t>
            </a:r>
            <a:r>
              <a:rPr lang="fr-FR" dirty="0" err="1"/>
              <a:t>lerning</a:t>
            </a:r>
            <a:r>
              <a:rPr lang="fr-FR" dirty="0"/>
              <a:t> entrainer. Ce </a:t>
            </a:r>
            <a:r>
              <a:rPr lang="fr-FR" dirty="0" err="1"/>
              <a:t>modele</a:t>
            </a:r>
            <a:r>
              <a:rPr lang="fr-FR" dirty="0"/>
              <a:t> alors une </a:t>
            </a:r>
            <a:r>
              <a:rPr lang="fr-FR" dirty="0" err="1"/>
              <a:t>prediction</a:t>
            </a:r>
            <a:r>
              <a:rPr lang="fr-FR" dirty="0"/>
              <a:t> selon les mesures de capteurs qui l’enverrai au code kotlin pour que l’</a:t>
            </a:r>
            <a:r>
              <a:rPr lang="fr-FR" dirty="0" err="1"/>
              <a:t>utilisateu</a:t>
            </a:r>
            <a:r>
              <a:rPr lang="fr-FR" dirty="0"/>
              <a:t> </a:t>
            </a:r>
            <a:r>
              <a:rPr lang="fr-FR" dirty="0" err="1"/>
              <a:t>rpuisse</a:t>
            </a:r>
            <a:r>
              <a:rPr lang="fr-FR" dirty="0"/>
              <a:t> visualiser la </a:t>
            </a:r>
            <a:r>
              <a:rPr lang="fr-FR" dirty="0" err="1"/>
              <a:t>prediction</a:t>
            </a:r>
            <a:r>
              <a:rPr lang="fr-FR" dirty="0"/>
              <a:t>.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91919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  <p:sldLayoutId id="2147483665" r:id="rId6"/>
    <p:sldLayoutId id="2147483677" r:id="rId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3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png"/><Relationship Id="rId15" Type="http://schemas.openxmlformats.org/officeDocument/2006/relationships/customXml" Target="../ink/ink1.xml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Relationship Id="rId1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customXml" Target="../ink/ink14.xml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11" Type="http://schemas.openxmlformats.org/officeDocument/2006/relationships/customXml" Target="../ink/ink13.xml"/><Relationship Id="rId5" Type="http://schemas.openxmlformats.org/officeDocument/2006/relationships/customXml" Target="../ink/ink10.xml"/><Relationship Id="rId15" Type="http://schemas.openxmlformats.org/officeDocument/2006/relationships/image" Target="../media/image34.png"/><Relationship Id="rId10" Type="http://schemas.openxmlformats.org/officeDocument/2006/relationships/image" Target="../media/image45.png"/><Relationship Id="rId4" Type="http://schemas.openxmlformats.org/officeDocument/2006/relationships/image" Target="../media/image350.png"/><Relationship Id="rId9" Type="http://schemas.openxmlformats.org/officeDocument/2006/relationships/customXml" Target="../ink/ink12.xml"/><Relationship Id="rId1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5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svg"/><Relationship Id="rId4" Type="http://schemas.openxmlformats.org/officeDocument/2006/relationships/image" Target="../media/image7.svg"/><Relationship Id="rId9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3.svg"/><Relationship Id="rId3" Type="http://schemas.openxmlformats.org/officeDocument/2006/relationships/image" Target="../media/image4.png"/><Relationship Id="rId21" Type="http://schemas.openxmlformats.org/officeDocument/2006/relationships/image" Target="../media/image56.png"/><Relationship Id="rId17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50.png"/><Relationship Id="rId20" Type="http://schemas.openxmlformats.org/officeDocument/2006/relationships/image" Target="../media/image55.svg"/><Relationship Id="rId1" Type="http://schemas.openxmlformats.org/officeDocument/2006/relationships/slideLayout" Target="../slideLayouts/slideLayout1.xml"/><Relationship Id="rId19" Type="http://schemas.openxmlformats.org/officeDocument/2006/relationships/image" Target="../media/image54.png"/><Relationship Id="rId4" Type="http://schemas.openxmlformats.org/officeDocument/2006/relationships/customXml" Target="../ink/ink15.xml"/><Relationship Id="rId22" Type="http://schemas.openxmlformats.org/officeDocument/2006/relationships/image" Target="../media/image5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9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8.png"/><Relationship Id="rId7" Type="http://schemas.openxmlformats.org/officeDocument/2006/relationships/image" Target="../media/image77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20.jpg"/><Relationship Id="rId4" Type="http://schemas.openxmlformats.org/officeDocument/2006/relationships/image" Target="../media/image19.svg"/><Relationship Id="rId9" Type="http://schemas.openxmlformats.org/officeDocument/2006/relationships/image" Target="../media/image17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8.pn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20.jpg"/><Relationship Id="rId4" Type="http://schemas.openxmlformats.org/officeDocument/2006/relationships/image" Target="../media/image19.svg"/><Relationship Id="rId9" Type="http://schemas.openxmlformats.org/officeDocument/2006/relationships/image" Target="../media/image7.sv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28.xml"/><Relationship Id="rId16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11" Type="http://schemas.openxmlformats.org/officeDocument/2006/relationships/image" Target="../media/image10.png"/><Relationship Id="rId5" Type="http://schemas.openxmlformats.org/officeDocument/2006/relationships/image" Target="../media/image18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17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12.png"/><Relationship Id="rId3" Type="http://schemas.openxmlformats.org/officeDocument/2006/relationships/image" Target="../media/image16.png"/><Relationship Id="rId7" Type="http://schemas.openxmlformats.org/officeDocument/2006/relationships/image" Target="../media/image6.png"/><Relationship Id="rId12" Type="http://schemas.openxmlformats.org/officeDocument/2006/relationships/image" Target="../media/image11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11" Type="http://schemas.openxmlformats.org/officeDocument/2006/relationships/image" Target="../media/image10.png"/><Relationship Id="rId5" Type="http://schemas.openxmlformats.org/officeDocument/2006/relationships/image" Target="../media/image18.png"/><Relationship Id="rId15" Type="http://schemas.openxmlformats.org/officeDocument/2006/relationships/image" Target="../media/image14.png"/><Relationship Id="rId10" Type="http://schemas.openxmlformats.org/officeDocument/2006/relationships/image" Target="../media/image9.svg"/><Relationship Id="rId4" Type="http://schemas.openxmlformats.org/officeDocument/2006/relationships/image" Target="../media/image17.svg"/><Relationship Id="rId9" Type="http://schemas.openxmlformats.org/officeDocument/2006/relationships/image" Target="../media/image8.png"/><Relationship Id="rId14" Type="http://schemas.openxmlformats.org/officeDocument/2006/relationships/image" Target="../media/image13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0.jpg"/><Relationship Id="rId3" Type="http://schemas.openxmlformats.org/officeDocument/2006/relationships/image" Target="../media/image2.png"/><Relationship Id="rId7" Type="http://schemas.openxmlformats.org/officeDocument/2006/relationships/image" Target="../media/image9.sv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svg"/><Relationship Id="rId5" Type="http://schemas.openxmlformats.org/officeDocument/2006/relationships/image" Target="../media/image7.sv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39.png"/><Relationship Id="rId18" Type="http://schemas.openxmlformats.org/officeDocument/2006/relationships/customXml" Target="../ink/ink8.xml"/><Relationship Id="rId3" Type="http://schemas.openxmlformats.org/officeDocument/2006/relationships/image" Target="../media/image28.png"/><Relationship Id="rId7" Type="http://schemas.openxmlformats.org/officeDocument/2006/relationships/image" Target="../media/image36.png"/><Relationship Id="rId12" Type="http://schemas.openxmlformats.org/officeDocument/2006/relationships/customXml" Target="../ink/ink5.xml"/><Relationship Id="rId1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6" Type="http://schemas.openxmlformats.org/officeDocument/2006/relationships/customXml" Target="../ink/ink7.xml"/><Relationship Id="rId1" Type="http://schemas.openxmlformats.org/officeDocument/2006/relationships/slideLayout" Target="../slideLayouts/slideLayout6.xml"/><Relationship Id="rId11" Type="http://schemas.openxmlformats.org/officeDocument/2006/relationships/image" Target="../media/image38.png"/><Relationship Id="rId15" Type="http://schemas.openxmlformats.org/officeDocument/2006/relationships/image" Target="../media/image40.png"/><Relationship Id="rId10" Type="http://schemas.openxmlformats.org/officeDocument/2006/relationships/customXml" Target="../ink/ink4.xml"/><Relationship Id="rId19" Type="http://schemas.openxmlformats.org/officeDocument/2006/relationships/image" Target="../media/image42.png"/><Relationship Id="rId4" Type="http://schemas.openxmlformats.org/officeDocument/2006/relationships/customXml" Target="../ink/ink2.xml"/><Relationship Id="rId9" Type="http://schemas.openxmlformats.org/officeDocument/2006/relationships/image" Target="../media/image37.png"/><Relationship Id="rId1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/>
          <p:cNvSpPr txBox="1">
            <a:spLocks noGrp="1"/>
          </p:cNvSpPr>
          <p:nvPr>
            <p:ph type="subTitle" idx="1"/>
          </p:nvPr>
        </p:nvSpPr>
        <p:spPr>
          <a:xfrm>
            <a:off x="3603338" y="3174537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BM Plex Mono" panose="020F0502020204030204" pitchFamily="49" charset="0"/>
              </a:rPr>
              <a:t>Laura P</a:t>
            </a:r>
            <a:r>
              <a:rPr lang="fr-FR" dirty="0">
                <a:latin typeface="IBM Plex Mono" panose="020F0502020204030204" pitchFamily="49" charset="0"/>
              </a:rPr>
              <a:t>a</a:t>
            </a:r>
            <a:r>
              <a:rPr lang="en" dirty="0">
                <a:latin typeface="IBM Plex Mono" panose="020F0502020204030204" pitchFamily="49" charset="0"/>
              </a:rPr>
              <a:t>risot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BM Plex Mono" panose="020F0502020204030204" pitchFamily="49" charset="0"/>
              </a:rPr>
              <a:t>27/05/2024</a:t>
            </a:r>
            <a:endParaRPr dirty="0">
              <a:latin typeface="IBM Plex Mono" panose="020F0502020204030204" pitchFamily="49" charset="0"/>
            </a:endParaRPr>
          </a:p>
        </p:txBody>
      </p: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1079607" y="1287368"/>
            <a:ext cx="6974700" cy="101369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br>
              <a:rPr lang="fr-FR" sz="2400" dirty="0">
                <a:solidFill>
                  <a:schemeClr val="tx1"/>
                </a:solidFill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fr-FR" sz="2400" dirty="0"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fr-FR" sz="2400" dirty="0" err="1"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Travel</a:t>
            </a:r>
            <a:r>
              <a:rPr lang="fr-FR" sz="2400" dirty="0"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 Mode </a:t>
            </a:r>
            <a:r>
              <a:rPr lang="fr-FR" sz="2400" dirty="0" err="1"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Detection</a:t>
            </a:r>
            <a:r>
              <a:rPr lang="fr-FR" sz="2400" dirty="0"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2400" dirty="0" err="1"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Using</a:t>
            </a:r>
            <a:r>
              <a:rPr lang="fr-FR" sz="2400" dirty="0"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 a Deep Learning Model on a Public </a:t>
            </a:r>
            <a:r>
              <a:rPr lang="fr-FR" sz="2400" dirty="0" err="1"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Dataset</a:t>
            </a:r>
            <a:endParaRPr sz="2400" dirty="0">
              <a:solidFill>
                <a:schemeClr val="dk1"/>
              </a:solidFill>
            </a:endParaRPr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2808231" y="3037194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age 1" descr="Une image contenant Police, Graphique, graphisme, capture d’écran&#10;&#10;Description générée automatiquement">
            <a:extLst>
              <a:ext uri="{FF2B5EF4-FFF2-40B4-BE49-F238E27FC236}">
                <a16:creationId xmlns:a16="http://schemas.microsoft.com/office/drawing/2014/main" id="{D92F1C5D-817C-2D71-5CFE-905D269DD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9763" y="4054231"/>
            <a:ext cx="3137532" cy="646331"/>
          </a:xfrm>
          <a:prstGeom prst="rect">
            <a:avLst/>
          </a:prstGeom>
        </p:spPr>
      </p:pic>
      <p:pic>
        <p:nvPicPr>
          <p:cNvPr id="3" name="Image 2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76A4505C-ACA2-5D1C-ADFD-7F1DDB439A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9919" y="3730063"/>
            <a:ext cx="1773419" cy="1141437"/>
          </a:xfrm>
          <a:prstGeom prst="rect">
            <a:avLst/>
          </a:prstGeom>
        </p:spPr>
      </p:pic>
      <p:pic>
        <p:nvPicPr>
          <p:cNvPr id="4" name="Image 3" descr="Une image contenant texte, Police, capture d’écran, Graphique&#10;&#10;Description générée automatiquement">
            <a:extLst>
              <a:ext uri="{FF2B5EF4-FFF2-40B4-BE49-F238E27FC236}">
                <a16:creationId xmlns:a16="http://schemas.microsoft.com/office/drawing/2014/main" id="{451A9040-F054-67CE-4BED-DE3E60EB9E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7" y="4171478"/>
            <a:ext cx="641687" cy="700022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37DD2B90-358D-E838-A40E-90D9B431DAFE}"/>
              </a:ext>
            </a:extLst>
          </p:cNvPr>
          <p:cNvGrpSpPr/>
          <p:nvPr/>
        </p:nvGrpSpPr>
        <p:grpSpPr>
          <a:xfrm>
            <a:off x="2808231" y="2560960"/>
            <a:ext cx="3725333" cy="668004"/>
            <a:chOff x="2808231" y="2560960"/>
            <a:chExt cx="3725333" cy="668004"/>
          </a:xfrm>
        </p:grpSpPr>
        <p:pic>
          <p:nvPicPr>
            <p:cNvPr id="7" name="Graphique 6" descr="Cyclisme avec un remplissage uni">
              <a:extLst>
                <a:ext uri="{FF2B5EF4-FFF2-40B4-BE49-F238E27FC236}">
                  <a16:creationId xmlns:a16="http://schemas.microsoft.com/office/drawing/2014/main" id="{AAFB7C2B-71FF-E8A3-A937-9AEBEB984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08231" y="2610715"/>
              <a:ext cx="490245" cy="490245"/>
            </a:xfrm>
            <a:prstGeom prst="rect">
              <a:avLst/>
            </a:prstGeom>
          </p:spPr>
        </p:pic>
        <p:pic>
          <p:nvPicPr>
            <p:cNvPr id="9" name="Graphique 8" descr="Marcher avec un remplissage uni">
              <a:extLst>
                <a:ext uri="{FF2B5EF4-FFF2-40B4-BE49-F238E27FC236}">
                  <a16:creationId xmlns:a16="http://schemas.microsoft.com/office/drawing/2014/main" id="{4BC790BA-2811-0641-8C82-A546B0098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328588" y="2580618"/>
              <a:ext cx="520342" cy="520342"/>
            </a:xfrm>
            <a:prstGeom prst="rect">
              <a:avLst/>
            </a:prstGeom>
          </p:spPr>
        </p:pic>
        <p:pic>
          <p:nvPicPr>
            <p:cNvPr id="11" name="Graphique 10" descr="Train avec un remplissage uni">
              <a:extLst>
                <a:ext uri="{FF2B5EF4-FFF2-40B4-BE49-F238E27FC236}">
                  <a16:creationId xmlns:a16="http://schemas.microsoft.com/office/drawing/2014/main" id="{76C3296A-3F32-75B0-B7DE-9A5201769A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307759" y="2629369"/>
              <a:ext cx="480817" cy="480817"/>
            </a:xfrm>
            <a:prstGeom prst="rect">
              <a:avLst/>
            </a:prstGeom>
          </p:spPr>
        </p:pic>
        <p:pic>
          <p:nvPicPr>
            <p:cNvPr id="13" name="Graphique 12" descr="Bus avec un remplissage uni">
              <a:extLst>
                <a:ext uri="{FF2B5EF4-FFF2-40B4-BE49-F238E27FC236}">
                  <a16:creationId xmlns:a16="http://schemas.microsoft.com/office/drawing/2014/main" id="{5F76F529-DE38-2B82-5135-FE3CE97E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885218" y="2580618"/>
              <a:ext cx="648346" cy="648346"/>
            </a:xfrm>
            <a:prstGeom prst="rect">
              <a:avLst/>
            </a:prstGeom>
          </p:spPr>
        </p:pic>
        <p:pic>
          <p:nvPicPr>
            <p:cNvPr id="17" name="Image 16" descr="Une image contenant Graphique, Police, symbole, graphisme&#10;&#10;Description générée automatiquement">
              <a:extLst>
                <a:ext uri="{FF2B5EF4-FFF2-40B4-BE49-F238E27FC236}">
                  <a16:creationId xmlns:a16="http://schemas.microsoft.com/office/drawing/2014/main" id="{85F85239-C71A-1FE5-7D0E-D52E19837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259297" y="2560960"/>
              <a:ext cx="612899" cy="520964"/>
            </a:xfrm>
            <a:prstGeom prst="rect">
              <a:avLst/>
            </a:prstGeom>
          </p:spPr>
        </p:pic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D04483F7-B315-1D88-8B91-9930B3106E54}"/>
                  </a:ext>
                </a:extLst>
              </p14:cNvPr>
              <p14:cNvContentPartPr/>
              <p14:nvPr/>
            </p14:nvContentPartPr>
            <p14:xfrm>
              <a:off x="624680" y="1727120"/>
              <a:ext cx="360" cy="36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D04483F7-B315-1D88-8B91-9930B3106E5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8560" y="172100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E8F9FC39-5902-8D10-9C79-66D642F0A6E6}"/>
              </a:ext>
            </a:extLst>
          </p:cNvPr>
          <p:cNvSpPr txBox="1"/>
          <p:nvPr/>
        </p:nvSpPr>
        <p:spPr>
          <a:xfrm>
            <a:off x="8813800" y="470056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2BA8FDB8-8D79-2072-3A48-55AD4C4223AB}"/>
              </a:ext>
            </a:extLst>
          </p:cNvPr>
          <p:cNvSpPr txBox="1"/>
          <p:nvPr/>
        </p:nvSpPr>
        <p:spPr>
          <a:xfrm>
            <a:off x="2852689" y="600816"/>
            <a:ext cx="3191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IBM Plex Mono" panose="020B0509050203000203" pitchFamily="49" charset="0"/>
              </a:rPr>
              <a:t>Seminar </a:t>
            </a:r>
            <a:r>
              <a:rPr lang="fr-FR" sz="2800" dirty="0" err="1">
                <a:latin typeface="IBM Plex Mono" panose="020B0509050203000203" pitchFamily="49" charset="0"/>
              </a:rPr>
              <a:t>Geoloc</a:t>
            </a:r>
            <a:endParaRPr lang="fr-FR" sz="2800" dirty="0">
              <a:latin typeface="IBM Plex Mono" panose="020B0509050203000203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841373" y="3614626"/>
            <a:ext cx="4148801" cy="2969900"/>
            <a:chOff x="-600598" y="3393697"/>
            <a:chExt cx="4148801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600598" y="3393697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2169273" y="1730729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000" dirty="0"/>
              <a:t>How i </a:t>
            </a:r>
            <a:r>
              <a:rPr lang="fr-FR" sz="4000" dirty="0" err="1"/>
              <a:t>develop</a:t>
            </a:r>
            <a:r>
              <a:rPr lang="fr-FR" sz="4000" dirty="0"/>
              <a:t> </a:t>
            </a:r>
            <a:r>
              <a:rPr lang="fr-FR" sz="4000" dirty="0" err="1"/>
              <a:t>it</a:t>
            </a:r>
            <a:endParaRPr lang="fr-FR" sz="4000"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D27182CF-D6BD-3308-4A9D-D903F23F7948}"/>
              </a:ext>
            </a:extLst>
          </p:cNvPr>
          <p:cNvGrpSpPr/>
          <p:nvPr/>
        </p:nvGrpSpPr>
        <p:grpSpPr>
          <a:xfrm>
            <a:off x="1072373" y="3181871"/>
            <a:ext cx="4558967" cy="668004"/>
            <a:chOff x="792583" y="3449771"/>
            <a:chExt cx="4558967" cy="668004"/>
          </a:xfrm>
        </p:grpSpPr>
        <p:grpSp>
          <p:nvGrpSpPr>
            <p:cNvPr id="5" name="Google Shape;1523;p38">
              <a:extLst>
                <a:ext uri="{FF2B5EF4-FFF2-40B4-BE49-F238E27FC236}">
                  <a16:creationId xmlns:a16="http://schemas.microsoft.com/office/drawing/2014/main" id="{5C4F5D52-B0EC-00F1-C391-4B8C38955088}"/>
                </a:ext>
              </a:extLst>
            </p:cNvPr>
            <p:cNvGrpSpPr/>
            <p:nvPr/>
          </p:nvGrpSpPr>
          <p:grpSpPr>
            <a:xfrm>
              <a:off x="792583" y="3942768"/>
              <a:ext cx="4558967" cy="134100"/>
              <a:chOff x="796100" y="3019701"/>
              <a:chExt cx="4558967" cy="134100"/>
            </a:xfrm>
          </p:grpSpPr>
          <p:sp>
            <p:nvSpPr>
              <p:cNvPr id="12" name="Google Shape;1524;p38">
                <a:extLst>
                  <a:ext uri="{FF2B5EF4-FFF2-40B4-BE49-F238E27FC236}">
                    <a16:creationId xmlns:a16="http://schemas.microsoft.com/office/drawing/2014/main" id="{EF25809F-9EBC-F787-37CC-6FC68D1B9663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" name="Google Shape;1525;p38">
                <a:extLst>
                  <a:ext uri="{FF2B5EF4-FFF2-40B4-BE49-F238E27FC236}">
                    <a16:creationId xmlns:a16="http://schemas.microsoft.com/office/drawing/2014/main" id="{A1EE3ECE-54BF-DC21-45AB-0EF880351B51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1526;p38">
                <a:extLst>
                  <a:ext uri="{FF2B5EF4-FFF2-40B4-BE49-F238E27FC236}">
                    <a16:creationId xmlns:a16="http://schemas.microsoft.com/office/drawing/2014/main" id="{A9BA6155-483D-8F7E-4F7F-F8A3E96F7122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EACDFA97-440F-8092-80F0-715B8973E2CA}"/>
                </a:ext>
              </a:extLst>
            </p:cNvPr>
            <p:cNvGrpSpPr/>
            <p:nvPr/>
          </p:nvGrpSpPr>
          <p:grpSpPr>
            <a:xfrm>
              <a:off x="1185498" y="3449771"/>
              <a:ext cx="3725333" cy="668004"/>
              <a:chOff x="2808231" y="2560960"/>
              <a:chExt cx="3725333" cy="668004"/>
            </a:xfrm>
          </p:grpSpPr>
          <p:pic>
            <p:nvPicPr>
              <p:cNvPr id="7" name="Graphique 6" descr="Cyclisme avec un remplissage uni">
                <a:extLst>
                  <a:ext uri="{FF2B5EF4-FFF2-40B4-BE49-F238E27FC236}">
                    <a16:creationId xmlns:a16="http://schemas.microsoft.com/office/drawing/2014/main" id="{32EF4E7F-E112-6A1E-5799-3DE00CC7E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8231" y="2610715"/>
                <a:ext cx="490245" cy="490245"/>
              </a:xfrm>
              <a:prstGeom prst="rect">
                <a:avLst/>
              </a:prstGeom>
            </p:spPr>
          </p:pic>
          <p:pic>
            <p:nvPicPr>
              <p:cNvPr id="8" name="Graphique 7" descr="Marcher avec un remplissage uni">
                <a:extLst>
                  <a:ext uri="{FF2B5EF4-FFF2-40B4-BE49-F238E27FC236}">
                    <a16:creationId xmlns:a16="http://schemas.microsoft.com/office/drawing/2014/main" id="{D033312D-56A4-1214-3749-0A9A56D58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328588" y="2580618"/>
                <a:ext cx="520342" cy="520342"/>
              </a:xfrm>
              <a:prstGeom prst="rect">
                <a:avLst/>
              </a:prstGeom>
            </p:spPr>
          </p:pic>
          <p:pic>
            <p:nvPicPr>
              <p:cNvPr id="9" name="Graphique 8" descr="Train avec un remplissage uni">
                <a:extLst>
                  <a:ext uri="{FF2B5EF4-FFF2-40B4-BE49-F238E27FC236}">
                    <a16:creationId xmlns:a16="http://schemas.microsoft.com/office/drawing/2014/main" id="{828EAF2D-D9C7-F003-0C31-9995FCAF9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307759" y="2629369"/>
                <a:ext cx="480817" cy="480817"/>
              </a:xfrm>
              <a:prstGeom prst="rect">
                <a:avLst/>
              </a:prstGeom>
            </p:spPr>
          </p:pic>
          <p:pic>
            <p:nvPicPr>
              <p:cNvPr id="10" name="Graphique 9" descr="Bus avec un remplissage uni">
                <a:extLst>
                  <a:ext uri="{FF2B5EF4-FFF2-40B4-BE49-F238E27FC236}">
                    <a16:creationId xmlns:a16="http://schemas.microsoft.com/office/drawing/2014/main" id="{30EF9655-7E02-5203-7F52-348644143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885218" y="2580618"/>
                <a:ext cx="648346" cy="648346"/>
              </a:xfrm>
              <a:prstGeom prst="rect">
                <a:avLst/>
              </a:prstGeom>
            </p:spPr>
          </p:pic>
          <p:pic>
            <p:nvPicPr>
              <p:cNvPr id="11" name="Image 10" descr="Une image contenant Graphique, Police, symbole, graphisme&#10;&#10;Description générée automatiquement">
                <a:extLst>
                  <a:ext uri="{FF2B5EF4-FFF2-40B4-BE49-F238E27FC236}">
                    <a16:creationId xmlns:a16="http://schemas.microsoft.com/office/drawing/2014/main" id="{3FC8D062-7048-C12A-3835-96632C103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59297" y="2560960"/>
                <a:ext cx="612899" cy="520964"/>
              </a:xfrm>
              <a:prstGeom prst="rect">
                <a:avLst/>
              </a:prstGeom>
            </p:spPr>
          </p:pic>
        </p:grpSp>
      </p:grp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71C1AA85-103B-75C3-1F38-108B81DFB0EF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28727353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C73DE8-F644-BD1E-9ED7-B428D94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723"/>
            <a:ext cx="8468605" cy="841800"/>
          </a:xfrm>
        </p:spPr>
        <p:txBody>
          <a:bodyPr/>
          <a:lstStyle/>
          <a:p>
            <a:r>
              <a:rPr lang="fr-FR" sz="3200" dirty="0" err="1"/>
              <a:t>Creation</a:t>
            </a:r>
            <a:r>
              <a:rPr lang="fr-FR" sz="3200" dirty="0"/>
              <a:t> of the database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A6FEA516-45C8-E496-1D82-FF76C05303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59" y="1244745"/>
            <a:ext cx="6189271" cy="320413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7D3E224-EBBB-1A9F-0387-73A6521A21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594" y="2087504"/>
            <a:ext cx="6213846" cy="2093747"/>
          </a:xfrm>
          <a:prstGeom prst="rect">
            <a:avLst/>
          </a:prstGeom>
        </p:spPr>
      </p:pic>
      <p:sp>
        <p:nvSpPr>
          <p:cNvPr id="3" name="Google Shape;1468;p37">
            <a:extLst>
              <a:ext uri="{FF2B5EF4-FFF2-40B4-BE49-F238E27FC236}">
                <a16:creationId xmlns:a16="http://schemas.microsoft.com/office/drawing/2014/main" id="{073133F5-7D15-682F-001A-7DEE2F8A9563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12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288320BB-EAF8-2AE0-A398-3971CE2C9976}"/>
              </a:ext>
            </a:extLst>
          </p:cNvPr>
          <p:cNvSpPr txBox="1"/>
          <p:nvPr/>
        </p:nvSpPr>
        <p:spPr>
          <a:xfrm>
            <a:off x="587077" y="4607000"/>
            <a:ext cx="568617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5 : Sussex </a:t>
            </a:r>
            <a:r>
              <a:rPr lang="fr-FR" dirty="0" err="1"/>
              <a:t>University</a:t>
            </a:r>
            <a:r>
              <a:rPr lang="fr-FR" dirty="0"/>
              <a:t>, </a:t>
            </a:r>
            <a:r>
              <a:rPr lang="fr-FR" dirty="0" err="1"/>
              <a:t>screenshot</a:t>
            </a:r>
            <a:r>
              <a:rPr lang="fr-FR" dirty="0"/>
              <a:t> of the </a:t>
            </a:r>
            <a:r>
              <a:rPr lang="fr-FR" dirty="0" err="1"/>
              <a:t>website</a:t>
            </a:r>
            <a:r>
              <a:rPr lang="fr-FR" dirty="0"/>
              <a:t> to </a:t>
            </a:r>
            <a:r>
              <a:rPr lang="fr-FR" dirty="0" err="1"/>
              <a:t>get</a:t>
            </a:r>
            <a:r>
              <a:rPr lang="fr-FR" dirty="0"/>
              <a:t> the data</a:t>
            </a:r>
          </a:p>
        </p:txBody>
      </p:sp>
    </p:spTree>
    <p:extLst>
      <p:ext uri="{BB962C8B-B14F-4D97-AF65-F5344CB8AC3E}">
        <p14:creationId xmlns:p14="http://schemas.microsoft.com/office/powerpoint/2010/main" val="623289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C73DE8-F644-BD1E-9ED7-B428D94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723"/>
            <a:ext cx="8468605" cy="841800"/>
          </a:xfrm>
        </p:spPr>
        <p:txBody>
          <a:bodyPr/>
          <a:lstStyle/>
          <a:p>
            <a:r>
              <a:rPr lang="fr-FR" sz="3200" dirty="0"/>
              <a:t>Set up of the database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3229AEB-0009-3EA3-2FE7-EAF4AA08E5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244"/>
          <a:stretch/>
        </p:blipFill>
        <p:spPr>
          <a:xfrm>
            <a:off x="148033" y="981313"/>
            <a:ext cx="6110866" cy="2468131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43A03053-345C-5062-25CE-3B4E9E3EA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866" y="981313"/>
            <a:ext cx="2081520" cy="3286611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9DEC11F6-4F3E-1E86-771A-341AE49F1EFC}"/>
              </a:ext>
            </a:extLst>
          </p:cNvPr>
          <p:cNvSpPr txBox="1"/>
          <p:nvPr/>
        </p:nvSpPr>
        <p:spPr>
          <a:xfrm>
            <a:off x="662495" y="3854410"/>
            <a:ext cx="5686172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Importation des différent fichier txt pour chaque position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Jointure de chaque position avec les labels selon attribut </a:t>
            </a:r>
            <a:r>
              <a:rPr lang="fr-FR" b="1" dirty="0" err="1"/>
              <a:t>time_ms</a:t>
            </a: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Ajout des positions à la suite pour faire une seule table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Export de la table dans un csv unique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9" name="Image 8" descr="Une image contenant clipart, Graphique, symbole, conception&#10;&#10;Description générée automatiquement">
            <a:extLst>
              <a:ext uri="{FF2B5EF4-FFF2-40B4-BE49-F238E27FC236}">
                <a16:creationId xmlns:a16="http://schemas.microsoft.com/office/drawing/2014/main" id="{4ACF4AE4-FBCF-DF7E-36A7-E6B85EFA2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209" y="2006146"/>
            <a:ext cx="981313" cy="981313"/>
          </a:xfrm>
          <a:prstGeom prst="rect">
            <a:avLst/>
          </a:prstGeom>
        </p:spPr>
      </p:pic>
      <p:sp>
        <p:nvSpPr>
          <p:cNvPr id="3" name="Google Shape;1468;p37">
            <a:extLst>
              <a:ext uri="{FF2B5EF4-FFF2-40B4-BE49-F238E27FC236}">
                <a16:creationId xmlns:a16="http://schemas.microsoft.com/office/drawing/2014/main" id="{C3C3614F-C6BB-75B9-A91E-E75C95C00B3C}"/>
              </a:ext>
            </a:extLst>
          </p:cNvPr>
          <p:cNvSpPr txBox="1">
            <a:spLocks/>
          </p:cNvSpPr>
          <p:nvPr/>
        </p:nvSpPr>
        <p:spPr>
          <a:xfrm>
            <a:off x="8675336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5FABC65-2BA2-C623-667F-F360C78E0494}"/>
              </a:ext>
            </a:extLst>
          </p:cNvPr>
          <p:cNvSpPr txBox="1"/>
          <p:nvPr/>
        </p:nvSpPr>
        <p:spPr>
          <a:xfrm>
            <a:off x="509214" y="3449444"/>
            <a:ext cx="36760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6: Table final PgAdmin après jointure</a:t>
            </a:r>
          </a:p>
        </p:txBody>
      </p:sp>
    </p:spTree>
    <p:extLst>
      <p:ext uri="{BB962C8B-B14F-4D97-AF65-F5344CB8AC3E}">
        <p14:creationId xmlns:p14="http://schemas.microsoft.com/office/powerpoint/2010/main" val="32785055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C73DE8-F644-BD1E-9ED7-B428D94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0"/>
            <a:ext cx="8468605" cy="841800"/>
          </a:xfrm>
        </p:spPr>
        <p:txBody>
          <a:bodyPr/>
          <a:lstStyle/>
          <a:p>
            <a:r>
              <a:rPr lang="fr-FR" sz="3200" dirty="0"/>
              <a:t>Feature extraction</a:t>
            </a: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DF3B0BEA-D1DC-0421-BF39-3C7A66581E5F}"/>
              </a:ext>
            </a:extLst>
          </p:cNvPr>
          <p:cNvGrpSpPr/>
          <p:nvPr/>
        </p:nvGrpSpPr>
        <p:grpSpPr>
          <a:xfrm>
            <a:off x="624104" y="1011044"/>
            <a:ext cx="5293840" cy="3509982"/>
            <a:chOff x="2616091" y="735981"/>
            <a:chExt cx="5293840" cy="3509982"/>
          </a:xfrm>
        </p:grpSpPr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5B231FA-91EB-DF8D-6F3C-03CD6F4B4B19}"/>
                </a:ext>
              </a:extLst>
            </p:cNvPr>
            <p:cNvSpPr txBox="1"/>
            <p:nvPr/>
          </p:nvSpPr>
          <p:spPr>
            <a:xfrm>
              <a:off x="3612995" y="3630995"/>
              <a:ext cx="429693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Ajout dans le CSV global</a:t>
              </a:r>
            </a:p>
          </p:txBody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7E9E4242-A51D-8DE2-EC65-26EEDFEA4647}"/>
                </a:ext>
              </a:extLst>
            </p:cNvPr>
            <p:cNvGrpSpPr/>
            <p:nvPr/>
          </p:nvGrpSpPr>
          <p:grpSpPr>
            <a:xfrm>
              <a:off x="2616091" y="735981"/>
              <a:ext cx="4854936" cy="3509982"/>
              <a:chOff x="2616091" y="735981"/>
              <a:chExt cx="4854936" cy="3509982"/>
            </a:xfrm>
          </p:grpSpPr>
          <p:sp>
            <p:nvSpPr>
              <p:cNvPr id="3" name="Rectangle : avec coins arrondis en haut 2">
                <a:extLst>
                  <a:ext uri="{FF2B5EF4-FFF2-40B4-BE49-F238E27FC236}">
                    <a16:creationId xmlns:a16="http://schemas.microsoft.com/office/drawing/2014/main" id="{D4227DBF-D8F6-66C1-F254-2AE33B476E2B}"/>
                  </a:ext>
                </a:extLst>
              </p:cNvPr>
              <p:cNvSpPr/>
              <p:nvPr/>
            </p:nvSpPr>
            <p:spPr>
              <a:xfrm>
                <a:off x="3442010" y="735981"/>
                <a:ext cx="2141034" cy="1434790"/>
              </a:xfrm>
              <a:prstGeom prst="round2Same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DATABASE</a:t>
                </a:r>
              </a:p>
              <a:p>
                <a:pPr algn="ctr"/>
                <a:r>
                  <a:rPr lang="fr-FR" dirty="0"/>
                  <a:t>Time_ms,acc_x,acc_y,acc_z,gyr_x,gyr_y,gyr_z,mag_x,mag_y,mag_z,label,id</a:t>
                </a:r>
              </a:p>
            </p:txBody>
          </p:sp>
          <p:sp>
            <p:nvSpPr>
              <p:cNvPr id="4" name="ZoneTexte 3">
                <a:extLst>
                  <a:ext uri="{FF2B5EF4-FFF2-40B4-BE49-F238E27FC236}">
                    <a16:creationId xmlns:a16="http://schemas.microsoft.com/office/drawing/2014/main" id="{E5AFE081-F0B5-47BD-0377-F18485E99B53}"/>
                  </a:ext>
                </a:extLst>
              </p:cNvPr>
              <p:cNvSpPr txBox="1"/>
              <p:nvPr/>
            </p:nvSpPr>
            <p:spPr>
              <a:xfrm>
                <a:off x="3508917" y="2417861"/>
                <a:ext cx="25647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Extrait 129 objet de la table </a:t>
                </a:r>
              </a:p>
            </p:txBody>
          </p:sp>
          <p:sp>
            <p:nvSpPr>
              <p:cNvPr id="5" name="ZoneTexte 4">
                <a:extLst>
                  <a:ext uri="{FF2B5EF4-FFF2-40B4-BE49-F238E27FC236}">
                    <a16:creationId xmlns:a16="http://schemas.microsoft.com/office/drawing/2014/main" id="{EDB23DEF-2BD9-0274-96D1-E5C0830DAD4D}"/>
                  </a:ext>
                </a:extLst>
              </p:cNvPr>
              <p:cNvSpPr txBox="1"/>
              <p:nvPr/>
            </p:nvSpPr>
            <p:spPr>
              <a:xfrm>
                <a:off x="2999122" y="2818841"/>
                <a:ext cx="42969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Vérifie qui les 129 se suivent temporellement </a:t>
                </a:r>
              </a:p>
            </p:txBody>
          </p:sp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DA7EE3C1-047E-F3FC-145F-AACE0AA74ED8}"/>
                  </a:ext>
                </a:extLst>
              </p:cNvPr>
              <p:cNvSpPr txBox="1"/>
              <p:nvPr/>
            </p:nvSpPr>
            <p:spPr>
              <a:xfrm>
                <a:off x="3174091" y="3269134"/>
                <a:ext cx="42969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/>
                  <a:t>Vérifie qui les 129 ont tous le même label</a:t>
                </a:r>
              </a:p>
            </p:txBody>
          </p: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C363E3EE-E99E-AA45-0823-702101C496B1}"/>
                  </a:ext>
                </a:extLst>
              </p:cNvPr>
              <p:cNvGrpSpPr/>
              <p:nvPr/>
            </p:nvGrpSpPr>
            <p:grpSpPr>
              <a:xfrm>
                <a:off x="2616091" y="1940163"/>
                <a:ext cx="2052720" cy="2305800"/>
                <a:chOff x="2616091" y="1940163"/>
                <a:chExt cx="2052720" cy="2305800"/>
              </a:xfrm>
            </p:grpSpPr>
            <mc:AlternateContent xmlns:mc="http://schemas.openxmlformats.org/markup-compatibility/2006" xmlns:p14="http://schemas.microsoft.com/office/powerpoint/2010/main">
              <mc:Choice Requires="p14">
                <p:contentPart p14:bwMode="auto" r:id="rId3">
                  <p14:nvContentPartPr>
                    <p14:cNvPr id="9" name="Encre 8">
                      <a:extLst>
                        <a:ext uri="{FF2B5EF4-FFF2-40B4-BE49-F238E27FC236}">
                          <a16:creationId xmlns:a16="http://schemas.microsoft.com/office/drawing/2014/main" id="{68811729-2AD3-C5F5-334F-13AB5CB9E722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16611" y="2207643"/>
                    <a:ext cx="15480" cy="192600"/>
                  </p14:xfrm>
                </p:contentPart>
              </mc:Choice>
              <mc:Fallback xmlns="">
                <p:pic>
                  <p:nvPicPr>
                    <p:cNvPr id="9" name="Encre 8">
                      <a:extLst>
                        <a:ext uri="{FF2B5EF4-FFF2-40B4-BE49-F238E27FC236}">
                          <a16:creationId xmlns:a16="http://schemas.microsoft.com/office/drawing/2014/main" id="{68811729-2AD3-C5F5-334F-13AB5CB9E722}"/>
                        </a:ext>
                      </a:extLst>
                    </p:cNvPr>
                    <p:cNvPicPr/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4612291" y="2203323"/>
                      <a:ext cx="24120" cy="20124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5">
                  <p14:nvContentPartPr>
                    <p14:cNvPr id="11" name="Encre 10">
                      <a:extLst>
                        <a:ext uri="{FF2B5EF4-FFF2-40B4-BE49-F238E27FC236}">
                          <a16:creationId xmlns:a16="http://schemas.microsoft.com/office/drawing/2014/main" id="{034C9465-9F3F-44DD-1EDF-812CF3ACC058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31371" y="2750523"/>
                    <a:ext cx="360" cy="96480"/>
                  </p14:xfrm>
                </p:contentPart>
              </mc:Choice>
              <mc:Fallback xmlns="">
                <p:pic>
                  <p:nvPicPr>
                    <p:cNvPr id="11" name="Encre 10">
                      <a:extLst>
                        <a:ext uri="{FF2B5EF4-FFF2-40B4-BE49-F238E27FC236}">
                          <a16:creationId xmlns:a16="http://schemas.microsoft.com/office/drawing/2014/main" id="{034C9465-9F3F-44DD-1EDF-812CF3ACC058}"/>
                        </a:ext>
                      </a:extLst>
                    </p:cNvPr>
                    <p:cNvPicPr/>
                    <p:nvPr/>
                  </p:nvPicPr>
                  <p:blipFill>
                    <a:blip r:embed="rId6"/>
                    <a:stretch>
                      <a:fillRect/>
                    </a:stretch>
                  </p:blipFill>
                  <p:spPr>
                    <a:xfrm>
                      <a:off x="4627051" y="2746203"/>
                      <a:ext cx="9000" cy="1051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7">
                  <p14:nvContentPartPr>
                    <p14:cNvPr id="12" name="Encre 11">
                      <a:extLst>
                        <a:ext uri="{FF2B5EF4-FFF2-40B4-BE49-F238E27FC236}">
                          <a16:creationId xmlns:a16="http://schemas.microsoft.com/office/drawing/2014/main" id="{99DCD0BE-B9DD-D182-7568-8E5F2F2F38A7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38571" y="3137163"/>
                    <a:ext cx="360" cy="104040"/>
                  </p14:xfrm>
                </p:contentPart>
              </mc:Choice>
              <mc:Fallback xmlns="">
                <p:pic>
                  <p:nvPicPr>
                    <p:cNvPr id="12" name="Encre 11">
                      <a:extLst>
                        <a:ext uri="{FF2B5EF4-FFF2-40B4-BE49-F238E27FC236}">
                          <a16:creationId xmlns:a16="http://schemas.microsoft.com/office/drawing/2014/main" id="{99DCD0BE-B9DD-D182-7568-8E5F2F2F38A7}"/>
                        </a:ext>
                      </a:extLst>
                    </p:cNvPr>
                    <p:cNvPicPr/>
                    <p:nvPr/>
                  </p:nvPicPr>
                  <p:blipFill>
                    <a:blip r:embed="rId8"/>
                    <a:stretch>
                      <a:fillRect/>
                    </a:stretch>
                  </p:blipFill>
                  <p:spPr>
                    <a:xfrm>
                      <a:off x="4634251" y="3132843"/>
                      <a:ext cx="9000" cy="11268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9">
                  <p14:nvContentPartPr>
                    <p14:cNvPr id="13" name="Encre 12">
                      <a:extLst>
                        <a:ext uri="{FF2B5EF4-FFF2-40B4-BE49-F238E27FC236}">
                          <a16:creationId xmlns:a16="http://schemas.microsoft.com/office/drawing/2014/main" id="{00915344-64DF-42EA-80F7-54C6CE02C8C0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4668451" y="3560883"/>
                    <a:ext cx="360" cy="81360"/>
                  </p14:xfrm>
                </p:contentPart>
              </mc:Choice>
              <mc:Fallback xmlns="">
                <p:pic>
                  <p:nvPicPr>
                    <p:cNvPr id="13" name="Encre 12">
                      <a:extLst>
                        <a:ext uri="{FF2B5EF4-FFF2-40B4-BE49-F238E27FC236}">
                          <a16:creationId xmlns:a16="http://schemas.microsoft.com/office/drawing/2014/main" id="{00915344-64DF-42EA-80F7-54C6CE02C8C0}"/>
                        </a:ext>
                      </a:extLst>
                    </p:cNvPr>
                    <p:cNvPicPr/>
                    <p:nvPr/>
                  </p:nvPicPr>
                  <p:blipFill>
                    <a:blip r:embed="rId10"/>
                    <a:stretch>
                      <a:fillRect/>
                    </a:stretch>
                  </p:blipFill>
                  <p:spPr>
                    <a:xfrm>
                      <a:off x="4664131" y="3556563"/>
                      <a:ext cx="9000" cy="9000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1">
                  <p14:nvContentPartPr>
                    <p14:cNvPr id="14" name="Encre 13">
                      <a:extLst>
                        <a:ext uri="{FF2B5EF4-FFF2-40B4-BE49-F238E27FC236}">
                          <a16:creationId xmlns:a16="http://schemas.microsoft.com/office/drawing/2014/main" id="{6013CC11-496B-E291-EA89-9999FF7548DD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2616091" y="2036283"/>
                    <a:ext cx="1985760" cy="2209680"/>
                  </p14:xfrm>
                </p:contentPart>
              </mc:Choice>
              <mc:Fallback xmlns="">
                <p:pic>
                  <p:nvPicPr>
                    <p:cNvPr id="14" name="Encre 13">
                      <a:extLst>
                        <a:ext uri="{FF2B5EF4-FFF2-40B4-BE49-F238E27FC236}">
                          <a16:creationId xmlns:a16="http://schemas.microsoft.com/office/drawing/2014/main" id="{6013CC11-496B-E291-EA89-9999FF7548DD}"/>
                        </a:ext>
                      </a:extLst>
                    </p:cNvPr>
                    <p:cNvPicPr/>
                    <p:nvPr/>
                  </p:nvPicPr>
                  <p:blipFill>
                    <a:blip r:embed="rId12"/>
                    <a:stretch>
                      <a:fillRect/>
                    </a:stretch>
                  </p:blipFill>
                  <p:spPr>
                    <a:xfrm>
                      <a:off x="2611771" y="2031963"/>
                      <a:ext cx="1994400" cy="2218320"/>
                    </a:xfrm>
                    <a:prstGeom prst="rect">
                      <a:avLst/>
                    </a:prstGeom>
                  </p:spPr>
                </p:pic>
              </mc:Fallback>
            </mc:AlternateContent>
            <mc:AlternateContent xmlns:mc="http://schemas.openxmlformats.org/markup-compatibility/2006" xmlns:p14="http://schemas.microsoft.com/office/powerpoint/2010/main">
              <mc:Choice Requires="p14">
                <p:contentPart p14:bwMode="auto" r:id="rId13">
                  <p14:nvContentPartPr>
                    <p14:cNvPr id="15" name="Encre 14">
                      <a:extLst>
                        <a:ext uri="{FF2B5EF4-FFF2-40B4-BE49-F238E27FC236}">
                          <a16:creationId xmlns:a16="http://schemas.microsoft.com/office/drawing/2014/main" id="{73E1483A-F6AF-9556-E450-800E774BB124}"/>
                        </a:ext>
                      </a:extLst>
                    </p14:cNvPr>
                    <p14:cNvContentPartPr/>
                    <p14:nvPr/>
                  </p14:nvContentPartPr>
                  <p14:xfrm>
                    <a:off x="3174091" y="1940163"/>
                    <a:ext cx="138240" cy="305280"/>
                  </p14:xfrm>
                </p:contentPart>
              </mc:Choice>
              <mc:Fallback xmlns="">
                <p:pic>
                  <p:nvPicPr>
                    <p:cNvPr id="15" name="Encre 14">
                      <a:extLst>
                        <a:ext uri="{FF2B5EF4-FFF2-40B4-BE49-F238E27FC236}">
                          <a16:creationId xmlns:a16="http://schemas.microsoft.com/office/drawing/2014/main" id="{73E1483A-F6AF-9556-E450-800E774BB124}"/>
                        </a:ext>
                      </a:extLst>
                    </p:cNvPr>
                    <p:cNvPicPr/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3169771" y="1935843"/>
                      <a:ext cx="146880" cy="313920"/>
                    </a:xfrm>
                    <a:prstGeom prst="rect">
                      <a:avLst/>
                    </a:prstGeom>
                  </p:spPr>
                </p:pic>
              </mc:Fallback>
            </mc:AlternateContent>
          </p:grpSp>
        </p:grpSp>
      </p:grpSp>
      <p:pic>
        <p:nvPicPr>
          <p:cNvPr id="20" name="Image 19">
            <a:extLst>
              <a:ext uri="{FF2B5EF4-FFF2-40B4-BE49-F238E27FC236}">
                <a16:creationId xmlns:a16="http://schemas.microsoft.com/office/drawing/2014/main" id="{11460671-2E20-240A-305B-E8852DA9765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174847" y="687083"/>
            <a:ext cx="4780155" cy="697105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DB4F399C-7A27-57C6-0ACD-E603893407F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831832" y="1520984"/>
            <a:ext cx="3991912" cy="3346411"/>
          </a:xfrm>
          <a:prstGeom prst="rect">
            <a:avLst/>
          </a:prstGeom>
        </p:spPr>
      </p:pic>
      <p:sp>
        <p:nvSpPr>
          <p:cNvPr id="7" name="Google Shape;1468;p37">
            <a:extLst>
              <a:ext uri="{FF2B5EF4-FFF2-40B4-BE49-F238E27FC236}">
                <a16:creationId xmlns:a16="http://schemas.microsoft.com/office/drawing/2014/main" id="{D23585CE-E0BF-B6A5-7726-CB6448AF41A0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83455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C73DE8-F644-BD1E-9ED7-B428D94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723"/>
            <a:ext cx="8468605" cy="841800"/>
          </a:xfrm>
        </p:spPr>
        <p:txBody>
          <a:bodyPr/>
          <a:lstStyle/>
          <a:p>
            <a:r>
              <a:rPr lang="fr-FR" sz="3200" dirty="0"/>
              <a:t>Feature extraction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0A80457-3B9B-0C06-82A5-34E08189F0EF}"/>
              </a:ext>
            </a:extLst>
          </p:cNvPr>
          <p:cNvSpPr txBox="1"/>
          <p:nvPr/>
        </p:nvSpPr>
        <p:spPr>
          <a:xfrm>
            <a:off x="1604334" y="1104928"/>
            <a:ext cx="25731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Calcul des 21 caractéristiques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36BD090-9622-E04F-7A08-9112CE4667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396" y="768915"/>
            <a:ext cx="3784700" cy="267498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4A767AD-5805-0F8E-F5D0-2AA7E30F7246}"/>
              </a:ext>
            </a:extLst>
          </p:cNvPr>
          <p:cNvSpPr txBox="1"/>
          <p:nvPr/>
        </p:nvSpPr>
        <p:spPr>
          <a:xfrm>
            <a:off x="104857" y="1552018"/>
            <a:ext cx="2414444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Gyro </a:t>
            </a:r>
            <a:r>
              <a:rPr lang="fr-FR" dirty="0" err="1"/>
              <a:t>Skewness</a:t>
            </a:r>
            <a:r>
              <a:rPr lang="fr-FR" dirty="0"/>
              <a:t> Win 70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Gyro </a:t>
            </a:r>
            <a:r>
              <a:rPr lang="fr-FR" dirty="0" err="1"/>
              <a:t>Skewness</a:t>
            </a:r>
            <a:r>
              <a:rPr lang="fr-FR" dirty="0"/>
              <a:t> Win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Gyro </a:t>
            </a:r>
            <a:r>
              <a:rPr lang="fr-FR" dirty="0" err="1"/>
              <a:t>MaxElment</a:t>
            </a: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Gyro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Gyro Max Value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Gyro Prominence Vallée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DE8E049C-93C3-5733-D2E7-B803B24C8425}"/>
              </a:ext>
            </a:extLst>
          </p:cNvPr>
          <p:cNvSpPr txBox="1"/>
          <p:nvPr/>
        </p:nvSpPr>
        <p:spPr>
          <a:xfrm>
            <a:off x="3279094" y="1475321"/>
            <a:ext cx="2326278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Acc médiane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Acc kurtosis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Acc </a:t>
            </a:r>
            <a:r>
              <a:rPr lang="fr-FR" dirty="0" err="1"/>
              <a:t>Skeweness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Acc </a:t>
            </a:r>
            <a:r>
              <a:rPr lang="fr-FR" dirty="0" err="1"/>
              <a:t>MinElement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Acc Prominence Vallée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Acc Pic Prominence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F1687E0D-0E3A-5C77-643B-01468A9963BA}"/>
              </a:ext>
            </a:extLst>
          </p:cNvPr>
          <p:cNvSpPr txBox="1"/>
          <p:nvPr/>
        </p:nvSpPr>
        <p:spPr>
          <a:xfrm>
            <a:off x="2088704" y="2930577"/>
            <a:ext cx="2353529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Mag</a:t>
            </a:r>
            <a:r>
              <a:rPr lang="fr-FR" dirty="0"/>
              <a:t> médiane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Mag</a:t>
            </a:r>
            <a:r>
              <a:rPr lang="fr-FR" dirty="0"/>
              <a:t> kurtosis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Mag</a:t>
            </a:r>
            <a:r>
              <a:rPr lang="fr-FR" dirty="0"/>
              <a:t> </a:t>
            </a:r>
            <a:r>
              <a:rPr lang="fr-FR" dirty="0" err="1"/>
              <a:t>Skeweness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Mag</a:t>
            </a:r>
            <a:r>
              <a:rPr lang="fr-FR" dirty="0"/>
              <a:t> </a:t>
            </a:r>
            <a:r>
              <a:rPr lang="fr-FR" dirty="0" err="1"/>
              <a:t>MinElement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Mag</a:t>
            </a:r>
            <a:r>
              <a:rPr lang="fr-FR" dirty="0"/>
              <a:t> Vallée prominence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Mag</a:t>
            </a:r>
            <a:r>
              <a:rPr lang="fr-FR" dirty="0"/>
              <a:t> Pic Prominence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4B6143D-205D-EDFA-C663-ACA2A1D862EF}"/>
              </a:ext>
            </a:extLst>
          </p:cNvPr>
          <p:cNvSpPr txBox="1"/>
          <p:nvPr/>
        </p:nvSpPr>
        <p:spPr>
          <a:xfrm>
            <a:off x="1345831" y="4593631"/>
            <a:ext cx="27590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1 input pour entrainer le modèle</a:t>
            </a:r>
          </a:p>
        </p:txBody>
      </p:sp>
      <p:sp>
        <p:nvSpPr>
          <p:cNvPr id="3" name="Google Shape;1468;p37">
            <a:extLst>
              <a:ext uri="{FF2B5EF4-FFF2-40B4-BE49-F238E27FC236}">
                <a16:creationId xmlns:a16="http://schemas.microsoft.com/office/drawing/2014/main" id="{79F346B4-BEF2-6581-5DBD-9383F33C4CC9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6584171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C73DE8-F644-BD1E-9ED7-B428D94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97" y="117205"/>
            <a:ext cx="8468605" cy="841800"/>
          </a:xfrm>
        </p:spPr>
        <p:txBody>
          <a:bodyPr/>
          <a:lstStyle/>
          <a:p>
            <a:r>
              <a:rPr lang="fr-FR" sz="3200" dirty="0"/>
              <a:t>Model Training</a:t>
            </a:r>
          </a:p>
        </p:txBody>
      </p:sp>
      <p:grpSp>
        <p:nvGrpSpPr>
          <p:cNvPr id="55" name="Groupe 54">
            <a:extLst>
              <a:ext uri="{FF2B5EF4-FFF2-40B4-BE49-F238E27FC236}">
                <a16:creationId xmlns:a16="http://schemas.microsoft.com/office/drawing/2014/main" id="{F121D520-2600-7B4E-69C5-143606632971}"/>
              </a:ext>
            </a:extLst>
          </p:cNvPr>
          <p:cNvGrpSpPr/>
          <p:nvPr/>
        </p:nvGrpSpPr>
        <p:grpSpPr>
          <a:xfrm>
            <a:off x="6014875" y="495350"/>
            <a:ext cx="3233854" cy="3506548"/>
            <a:chOff x="5910146" y="848901"/>
            <a:chExt cx="3233854" cy="3506548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F4E0FE75-0B04-9670-4DD3-7E3B4A119675}"/>
                </a:ext>
              </a:extLst>
            </p:cNvPr>
            <p:cNvSpPr txBox="1"/>
            <p:nvPr/>
          </p:nvSpPr>
          <p:spPr>
            <a:xfrm>
              <a:off x="5910146" y="848901"/>
              <a:ext cx="32338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rgbClr val="7030A0"/>
                  </a:solidFill>
                </a:rPr>
                <a:t>11 couches Conv1d 100 + </a:t>
              </a:r>
              <a:r>
                <a:rPr lang="fr-FR" dirty="0" err="1">
                  <a:solidFill>
                    <a:srgbClr val="7030A0"/>
                  </a:solidFill>
                </a:rPr>
                <a:t>BatchNormalization</a:t>
              </a:r>
              <a:endParaRPr lang="fr-FR" dirty="0">
                <a:solidFill>
                  <a:srgbClr val="7030A0"/>
                </a:solidFill>
              </a:endParaRP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B6AC0640-C797-1882-AEB3-7BD0FF636B6A}"/>
                </a:ext>
              </a:extLst>
            </p:cNvPr>
            <p:cNvSpPr txBox="1"/>
            <p:nvPr/>
          </p:nvSpPr>
          <p:spPr>
            <a:xfrm>
              <a:off x="5910147" y="1462349"/>
              <a:ext cx="3233853" cy="2893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rgbClr val="7030A0"/>
                  </a:solidFill>
                </a:rPr>
                <a:t>1 couches Conv1d 50 + </a:t>
              </a:r>
              <a:r>
                <a:rPr lang="fr-FR" dirty="0" err="1">
                  <a:solidFill>
                    <a:srgbClr val="7030A0"/>
                  </a:solidFill>
                </a:rPr>
                <a:t>BatchNormalization</a:t>
              </a:r>
              <a:endParaRPr lang="fr-FR" dirty="0">
                <a:solidFill>
                  <a:srgbClr val="7030A0"/>
                </a:solidFill>
              </a:endParaRPr>
            </a:p>
            <a:p>
              <a:endParaRPr lang="fr-FR" dirty="0">
                <a:solidFill>
                  <a:srgbClr val="7030A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rgbClr val="7030A0"/>
                  </a:solidFill>
                </a:rPr>
                <a:t>1 couches Conv1d 10 + </a:t>
              </a:r>
              <a:r>
                <a:rPr lang="fr-FR" dirty="0" err="1">
                  <a:solidFill>
                    <a:srgbClr val="7030A0"/>
                  </a:solidFill>
                </a:rPr>
                <a:t>BatchNormalization</a:t>
              </a:r>
              <a:endParaRPr lang="fr-FR" dirty="0">
                <a:solidFill>
                  <a:srgbClr val="7030A0"/>
                </a:solidFill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 err="1"/>
                <a:t>Flatten</a:t>
              </a:r>
              <a:endParaRPr lang="fr-F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chemeClr val="accent1"/>
                  </a:solidFill>
                </a:rPr>
                <a:t>1 Couches Dense 300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chemeClr val="accent1"/>
                  </a:solidFill>
                </a:rPr>
                <a:t>1 Couches Dense 200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chemeClr val="accent1"/>
                  </a:solidFill>
                </a:rPr>
                <a:t>1 Couches Dense 100</a:t>
              </a:r>
            </a:p>
            <a:p>
              <a:endParaRPr lang="fr-FR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rgbClr val="FF0000"/>
                  </a:solidFill>
                </a:rPr>
                <a:t>1 Couches Dense 9 « </a:t>
              </a:r>
              <a:r>
                <a:rPr lang="fr-FR" dirty="0" err="1">
                  <a:solidFill>
                    <a:srgbClr val="FF0000"/>
                  </a:solidFill>
                </a:rPr>
                <a:t>softmax</a:t>
              </a:r>
              <a:r>
                <a:rPr lang="fr-FR" dirty="0">
                  <a:solidFill>
                    <a:srgbClr val="FF0000"/>
                  </a:solidFill>
                </a:rPr>
                <a:t> »</a:t>
              </a:r>
            </a:p>
          </p:txBody>
        </p:sp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56DC4394-5CB0-6A82-4DC0-027D1CC6AAF3}"/>
              </a:ext>
            </a:extLst>
          </p:cNvPr>
          <p:cNvGrpSpPr/>
          <p:nvPr/>
        </p:nvGrpSpPr>
        <p:grpSpPr>
          <a:xfrm>
            <a:off x="1680117" y="1462349"/>
            <a:ext cx="2423531" cy="1133709"/>
            <a:chOff x="1427356" y="1263803"/>
            <a:chExt cx="2423531" cy="1133709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2CCAC4B8-B5A6-9477-E570-606BC6EFFB8D}"/>
                </a:ext>
              </a:extLst>
            </p:cNvPr>
            <p:cNvGrpSpPr/>
            <p:nvPr/>
          </p:nvGrpSpPr>
          <p:grpSpPr>
            <a:xfrm>
              <a:off x="1427356" y="1263803"/>
              <a:ext cx="1966331" cy="676509"/>
              <a:chOff x="1427356" y="1263803"/>
              <a:chExt cx="1966331" cy="676509"/>
            </a:xfrm>
          </p:grpSpPr>
          <p:cxnSp>
            <p:nvCxnSpPr>
              <p:cNvPr id="11" name="Connecteur droit 10">
                <a:extLst>
                  <a:ext uri="{FF2B5EF4-FFF2-40B4-BE49-F238E27FC236}">
                    <a16:creationId xmlns:a16="http://schemas.microsoft.com/office/drawing/2014/main" id="{9C1D62CA-BC4C-5691-E91C-C884180448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7356" y="1263805"/>
                <a:ext cx="728546" cy="6765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Connecteur droit 11">
                <a:extLst>
                  <a:ext uri="{FF2B5EF4-FFF2-40B4-BE49-F238E27FC236}">
                    <a16:creationId xmlns:a16="http://schemas.microsoft.com/office/drawing/2014/main" id="{822A085F-D77A-A1DB-D11F-50141D313C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7356" y="1940312"/>
                <a:ext cx="123778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Connecteur droit 13">
                <a:extLst>
                  <a:ext uri="{FF2B5EF4-FFF2-40B4-BE49-F238E27FC236}">
                    <a16:creationId xmlns:a16="http://schemas.microsoft.com/office/drawing/2014/main" id="{42615556-B554-0082-1E09-BE633EA664F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65141" y="1263804"/>
                <a:ext cx="728546" cy="6765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Connecteur droit 14">
                <a:extLst>
                  <a:ext uri="{FF2B5EF4-FFF2-40B4-BE49-F238E27FC236}">
                    <a16:creationId xmlns:a16="http://schemas.microsoft.com/office/drawing/2014/main" id="{3D253101-4440-6F2E-A9DD-C90D43D1BA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5902" y="1263803"/>
                <a:ext cx="123778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e 22">
              <a:extLst>
                <a:ext uri="{FF2B5EF4-FFF2-40B4-BE49-F238E27FC236}">
                  <a16:creationId xmlns:a16="http://schemas.microsoft.com/office/drawing/2014/main" id="{0C213BA3-491F-A9AE-0D97-F537B6590D2A}"/>
                </a:ext>
              </a:extLst>
            </p:cNvPr>
            <p:cNvGrpSpPr/>
            <p:nvPr/>
          </p:nvGrpSpPr>
          <p:grpSpPr>
            <a:xfrm>
              <a:off x="1579756" y="1416203"/>
              <a:ext cx="1966331" cy="676509"/>
              <a:chOff x="1427356" y="1263803"/>
              <a:chExt cx="1966331" cy="676509"/>
            </a:xfrm>
          </p:grpSpPr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8314DE57-86CD-B71B-75CF-96AA9E5DFF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7356" y="1263805"/>
                <a:ext cx="728546" cy="6765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A02BF22B-818A-0E1F-82B0-DBBE023DAE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7356" y="1940312"/>
                <a:ext cx="123778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Connecteur droit 25">
                <a:extLst>
                  <a:ext uri="{FF2B5EF4-FFF2-40B4-BE49-F238E27FC236}">
                    <a16:creationId xmlns:a16="http://schemas.microsoft.com/office/drawing/2014/main" id="{C5BC05D0-B180-2B73-C5FA-C2D2169AC35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65141" y="1263804"/>
                <a:ext cx="728546" cy="6765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Connecteur droit 26">
                <a:extLst>
                  <a:ext uri="{FF2B5EF4-FFF2-40B4-BE49-F238E27FC236}">
                    <a16:creationId xmlns:a16="http://schemas.microsoft.com/office/drawing/2014/main" id="{BE80F017-D8A3-76B0-80CA-7B1FE1DA25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5902" y="1263803"/>
                <a:ext cx="123778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AC8744AB-7812-3B7C-C28E-5ED082781954}"/>
                </a:ext>
              </a:extLst>
            </p:cNvPr>
            <p:cNvGrpSpPr/>
            <p:nvPr/>
          </p:nvGrpSpPr>
          <p:grpSpPr>
            <a:xfrm>
              <a:off x="1732156" y="1568603"/>
              <a:ext cx="1966331" cy="676509"/>
              <a:chOff x="1427356" y="1263803"/>
              <a:chExt cx="1966331" cy="676509"/>
            </a:xfrm>
          </p:grpSpPr>
          <p:cxnSp>
            <p:nvCxnSpPr>
              <p:cNvPr id="29" name="Connecteur droit 28">
                <a:extLst>
                  <a:ext uri="{FF2B5EF4-FFF2-40B4-BE49-F238E27FC236}">
                    <a16:creationId xmlns:a16="http://schemas.microsoft.com/office/drawing/2014/main" id="{AF8124D2-813E-548A-90C8-42A821EA03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7356" y="1263805"/>
                <a:ext cx="728546" cy="6765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Connecteur droit 29">
                <a:extLst>
                  <a:ext uri="{FF2B5EF4-FFF2-40B4-BE49-F238E27FC236}">
                    <a16:creationId xmlns:a16="http://schemas.microsoft.com/office/drawing/2014/main" id="{2205001E-4EC0-EB14-E8A8-2340299753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7356" y="1940312"/>
                <a:ext cx="123778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necteur droit 30">
                <a:extLst>
                  <a:ext uri="{FF2B5EF4-FFF2-40B4-BE49-F238E27FC236}">
                    <a16:creationId xmlns:a16="http://schemas.microsoft.com/office/drawing/2014/main" id="{F088CF85-73B0-A68D-3CD5-9B897BB20E1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65141" y="1263804"/>
                <a:ext cx="728546" cy="6765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F865EB84-1898-CFC9-DB47-C1050B2D831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5902" y="1263803"/>
                <a:ext cx="123778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1595C340-B2F1-1419-E57C-AEE98702EC98}"/>
                </a:ext>
              </a:extLst>
            </p:cNvPr>
            <p:cNvGrpSpPr/>
            <p:nvPr/>
          </p:nvGrpSpPr>
          <p:grpSpPr>
            <a:xfrm>
              <a:off x="1884556" y="1721003"/>
              <a:ext cx="1966331" cy="676509"/>
              <a:chOff x="1427356" y="1263803"/>
              <a:chExt cx="1966331" cy="676509"/>
            </a:xfrm>
          </p:grpSpPr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D4F2B69A-1712-5BDC-7B71-1CFE918335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27356" y="1263805"/>
                <a:ext cx="728546" cy="6765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C6D51137-83BC-A834-ABE8-0EA5F5ADB0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27356" y="1940312"/>
                <a:ext cx="123778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necteur droit 35">
                <a:extLst>
                  <a:ext uri="{FF2B5EF4-FFF2-40B4-BE49-F238E27FC236}">
                    <a16:creationId xmlns:a16="http://schemas.microsoft.com/office/drawing/2014/main" id="{3D6EE150-5FFF-1958-221E-236D19CB502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65141" y="1263804"/>
                <a:ext cx="728546" cy="67650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Connecteur droit 36">
                <a:extLst>
                  <a:ext uri="{FF2B5EF4-FFF2-40B4-BE49-F238E27FC236}">
                    <a16:creationId xmlns:a16="http://schemas.microsoft.com/office/drawing/2014/main" id="{E2A204DF-B7DF-6B0F-1713-930466851F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55902" y="1263803"/>
                <a:ext cx="1237785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66F7D886-7A54-095B-DAA6-22CC7E709580}"/>
                </a:ext>
              </a:extLst>
            </p:cNvPr>
            <p:cNvCxnSpPr/>
            <p:nvPr/>
          </p:nvCxnSpPr>
          <p:spPr>
            <a:xfrm>
              <a:off x="1501698" y="1323278"/>
              <a:ext cx="2196789" cy="107423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69179ABA-71C8-F555-0C40-AFC89CC6C1AA}"/>
              </a:ext>
            </a:extLst>
          </p:cNvPr>
          <p:cNvSpPr txBox="1"/>
          <p:nvPr/>
        </p:nvSpPr>
        <p:spPr>
          <a:xfrm>
            <a:off x="183995" y="1103201"/>
            <a:ext cx="63822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 err="1"/>
              <a:t>Array</a:t>
            </a:r>
            <a:r>
              <a:rPr lang="fr-FR" sz="1600" b="1" dirty="0"/>
              <a:t> 21 </a:t>
            </a:r>
            <a:r>
              <a:rPr lang="fr-FR" sz="1600" b="1" dirty="0" err="1"/>
              <a:t>floats</a:t>
            </a:r>
            <a:r>
              <a:rPr lang="fr-FR" sz="1600" b="1" dirty="0"/>
              <a:t> 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F6BD5EA-DBE3-A70C-CAF9-B75717A1CDC6}"/>
              </a:ext>
            </a:extLst>
          </p:cNvPr>
          <p:cNvSpPr/>
          <p:nvPr/>
        </p:nvSpPr>
        <p:spPr>
          <a:xfrm>
            <a:off x="2917902" y="3164853"/>
            <a:ext cx="2330605" cy="96475"/>
          </a:xfrm>
          <a:prstGeom prst="rect">
            <a:avLst/>
          </a:prstGeom>
          <a:noFill/>
          <a:ln>
            <a:solidFill>
              <a:srgbClr val="7B10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 : avec coins arrondis en haut 43">
            <a:extLst>
              <a:ext uri="{FF2B5EF4-FFF2-40B4-BE49-F238E27FC236}">
                <a16:creationId xmlns:a16="http://schemas.microsoft.com/office/drawing/2014/main" id="{0B52985E-628A-C3AD-D642-6970B96FAB38}"/>
              </a:ext>
            </a:extLst>
          </p:cNvPr>
          <p:cNvSpPr/>
          <p:nvPr/>
        </p:nvSpPr>
        <p:spPr>
          <a:xfrm>
            <a:off x="3375102" y="2748456"/>
            <a:ext cx="1302834" cy="152394"/>
          </a:xfrm>
          <a:prstGeom prst="round2Same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9BE3A583-2353-B097-9BF0-A8C20E784AC7}"/>
              </a:ext>
            </a:extLst>
          </p:cNvPr>
          <p:cNvSpPr/>
          <p:nvPr/>
        </p:nvSpPr>
        <p:spPr>
          <a:xfrm>
            <a:off x="2917902" y="3442010"/>
            <a:ext cx="2330605" cy="96475"/>
          </a:xfrm>
          <a:prstGeom prst="rect">
            <a:avLst/>
          </a:prstGeom>
          <a:noFill/>
          <a:ln>
            <a:solidFill>
              <a:srgbClr val="7B10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71E3438-3FB7-F112-BB36-7D5F662868BB}"/>
              </a:ext>
            </a:extLst>
          </p:cNvPr>
          <p:cNvSpPr/>
          <p:nvPr/>
        </p:nvSpPr>
        <p:spPr>
          <a:xfrm>
            <a:off x="2917901" y="3739291"/>
            <a:ext cx="2330605" cy="96475"/>
          </a:xfrm>
          <a:prstGeom prst="rect">
            <a:avLst/>
          </a:prstGeom>
          <a:noFill/>
          <a:ln>
            <a:solidFill>
              <a:srgbClr val="7B10D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5C7C152-BE60-D59D-A376-2353BE1A8A61}"/>
              </a:ext>
            </a:extLst>
          </p:cNvPr>
          <p:cNvSpPr/>
          <p:nvPr/>
        </p:nvSpPr>
        <p:spPr>
          <a:xfrm>
            <a:off x="2880728" y="4159313"/>
            <a:ext cx="2330605" cy="96475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9" name="Connecteur droit avec flèche 48">
            <a:extLst>
              <a:ext uri="{FF2B5EF4-FFF2-40B4-BE49-F238E27FC236}">
                <a16:creationId xmlns:a16="http://schemas.microsoft.com/office/drawing/2014/main" id="{6BE0196F-312D-F09A-BCFD-13ABDDA90740}"/>
              </a:ext>
            </a:extLst>
          </p:cNvPr>
          <p:cNvCxnSpPr>
            <a:stCxn id="44" idx="1"/>
          </p:cNvCxnSpPr>
          <p:nvPr/>
        </p:nvCxnSpPr>
        <p:spPr>
          <a:xfrm>
            <a:off x="4026519" y="2900850"/>
            <a:ext cx="0" cy="11135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ZoneTexte 49">
            <a:extLst>
              <a:ext uri="{FF2B5EF4-FFF2-40B4-BE49-F238E27FC236}">
                <a16:creationId xmlns:a16="http://schemas.microsoft.com/office/drawing/2014/main" id="{33F96FAF-BEA0-A404-DF6C-C8313032ACFB}"/>
              </a:ext>
            </a:extLst>
          </p:cNvPr>
          <p:cNvSpPr txBox="1"/>
          <p:nvPr/>
        </p:nvSpPr>
        <p:spPr>
          <a:xfrm>
            <a:off x="1600201" y="4053661"/>
            <a:ext cx="17024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/>
              <a:t>Array</a:t>
            </a:r>
            <a:r>
              <a:rPr lang="fr-FR" b="1" dirty="0"/>
              <a:t> 9 </a:t>
            </a:r>
            <a:r>
              <a:rPr lang="fr-FR" b="1" dirty="0" err="1"/>
              <a:t>floats</a:t>
            </a:r>
            <a:endParaRPr lang="fr-FR" b="1" dirty="0"/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0BB3754B-F670-96C8-C8D8-91049980D89C}"/>
              </a:ext>
            </a:extLst>
          </p:cNvPr>
          <p:cNvSpPr txBox="1"/>
          <p:nvPr/>
        </p:nvSpPr>
        <p:spPr>
          <a:xfrm>
            <a:off x="2408663" y="4554074"/>
            <a:ext cx="370220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b="1" dirty="0"/>
              <a:t>[0 ,20 , 12 , 45 ,</a:t>
            </a:r>
            <a:r>
              <a:rPr lang="fr-FR" sz="1600" b="1" dirty="0">
                <a:solidFill>
                  <a:srgbClr val="FF0000"/>
                </a:solidFill>
              </a:rPr>
              <a:t> 87</a:t>
            </a:r>
            <a:r>
              <a:rPr lang="fr-FR" sz="1600" b="1" dirty="0"/>
              <a:t>, 13 , 56 , 33 , 41 ]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A56DDAB2-9F49-7E85-6FE3-D0E9C19D501C}"/>
              </a:ext>
            </a:extLst>
          </p:cNvPr>
          <p:cNvSpPr txBox="1"/>
          <p:nvPr/>
        </p:nvSpPr>
        <p:spPr>
          <a:xfrm>
            <a:off x="-8367" y="2691035"/>
            <a:ext cx="290024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Optimizer</a:t>
            </a:r>
            <a:r>
              <a:rPr lang="fr-FR" dirty="0"/>
              <a:t> : SGD</a:t>
            </a:r>
          </a:p>
          <a:p>
            <a:endParaRPr lang="fr-FR" dirty="0"/>
          </a:p>
          <a:p>
            <a:r>
              <a:rPr lang="fr-FR" dirty="0"/>
              <a:t>100 </a:t>
            </a:r>
            <a:r>
              <a:rPr lang="fr-FR" dirty="0" err="1"/>
              <a:t>epoch</a:t>
            </a:r>
            <a:r>
              <a:rPr lang="fr-FR" dirty="0"/>
              <a:t> à </a:t>
            </a:r>
            <a:r>
              <a:rPr lang="fr-FR" dirty="0" err="1"/>
              <a:t>learning</a:t>
            </a:r>
            <a:r>
              <a:rPr lang="fr-FR" dirty="0"/>
              <a:t> rate 0.01</a:t>
            </a:r>
          </a:p>
          <a:p>
            <a:endParaRPr lang="fr-FR" dirty="0"/>
          </a:p>
          <a:p>
            <a:r>
              <a:rPr lang="fr-FR" dirty="0"/>
              <a:t>100 </a:t>
            </a:r>
            <a:r>
              <a:rPr lang="fr-FR" dirty="0" err="1"/>
              <a:t>epoch</a:t>
            </a:r>
            <a:r>
              <a:rPr lang="fr-FR" dirty="0"/>
              <a:t> à </a:t>
            </a:r>
            <a:r>
              <a:rPr lang="fr-FR" dirty="0" err="1"/>
              <a:t>learning</a:t>
            </a:r>
            <a:r>
              <a:rPr lang="fr-FR" dirty="0"/>
              <a:t> rat 0.001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E68A4442-45AD-EB2F-A251-D0315E1F7937}"/>
              </a:ext>
            </a:extLst>
          </p:cNvPr>
          <p:cNvSpPr txBox="1"/>
          <p:nvPr/>
        </p:nvSpPr>
        <p:spPr>
          <a:xfrm>
            <a:off x="6802245" y="4138575"/>
            <a:ext cx="22005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/>
              <a:t>73 % </a:t>
            </a:r>
            <a:r>
              <a:rPr lang="fr-FR" dirty="0"/>
              <a:t>d’exactitude sur le jeu de données test et de validation</a:t>
            </a:r>
          </a:p>
        </p:txBody>
      </p:sp>
      <p:sp>
        <p:nvSpPr>
          <p:cNvPr id="3" name="Google Shape;1468;p37">
            <a:extLst>
              <a:ext uri="{FF2B5EF4-FFF2-40B4-BE49-F238E27FC236}">
                <a16:creationId xmlns:a16="http://schemas.microsoft.com/office/drawing/2014/main" id="{6E97B143-2E2D-CF4C-B8D4-EB02D5167482}"/>
              </a:ext>
            </a:extLst>
          </p:cNvPr>
          <p:cNvSpPr txBox="1">
            <a:spLocks/>
          </p:cNvSpPr>
          <p:nvPr/>
        </p:nvSpPr>
        <p:spPr>
          <a:xfrm>
            <a:off x="8708288" y="4825145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16</a:t>
            </a:r>
          </a:p>
        </p:txBody>
      </p:sp>
      <p:pic>
        <p:nvPicPr>
          <p:cNvPr id="4" name="Graphique 3" descr="Cyclisme avec un remplissage uni">
            <a:extLst>
              <a:ext uri="{FF2B5EF4-FFF2-40B4-BE49-F238E27FC236}">
                <a16:creationId xmlns:a16="http://schemas.microsoft.com/office/drawing/2014/main" id="{371FEA3A-385C-6C5D-211A-BF2D2129E0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29262" y="4829059"/>
            <a:ext cx="325037" cy="325037"/>
          </a:xfrm>
          <a:prstGeom prst="rect">
            <a:avLst/>
          </a:prstGeom>
        </p:spPr>
      </p:pic>
      <p:pic>
        <p:nvPicPr>
          <p:cNvPr id="6" name="Graphique 5" descr="Marcher avec un remplissage uni">
            <a:extLst>
              <a:ext uri="{FF2B5EF4-FFF2-40B4-BE49-F238E27FC236}">
                <a16:creationId xmlns:a16="http://schemas.microsoft.com/office/drawing/2014/main" id="{77B0344D-B8A7-9CC2-EA10-7F7FB9ED0E3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40098" y="4827970"/>
            <a:ext cx="325037" cy="325037"/>
          </a:xfrm>
          <a:prstGeom prst="rect">
            <a:avLst/>
          </a:prstGeom>
        </p:spPr>
      </p:pic>
      <p:pic>
        <p:nvPicPr>
          <p:cNvPr id="8" name="Graphique 7" descr="Train avec un remplissage uni">
            <a:extLst>
              <a:ext uri="{FF2B5EF4-FFF2-40B4-BE49-F238E27FC236}">
                <a16:creationId xmlns:a16="http://schemas.microsoft.com/office/drawing/2014/main" id="{FFBAE518-31FC-CB89-03B8-09D72AFC48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63489" y="4835811"/>
            <a:ext cx="307689" cy="307689"/>
          </a:xfrm>
          <a:prstGeom prst="rect">
            <a:avLst/>
          </a:prstGeom>
        </p:spPr>
      </p:pic>
      <p:pic>
        <p:nvPicPr>
          <p:cNvPr id="9" name="Graphique 8" descr="Bus avec un remplissage uni">
            <a:extLst>
              <a:ext uri="{FF2B5EF4-FFF2-40B4-BE49-F238E27FC236}">
                <a16:creationId xmlns:a16="http://schemas.microsoft.com/office/drawing/2014/main" id="{D355B356-F246-91FE-F61C-65AC80D9C11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664230" y="4788750"/>
            <a:ext cx="399259" cy="399259"/>
          </a:xfrm>
          <a:prstGeom prst="rect">
            <a:avLst/>
          </a:prstGeom>
        </p:spPr>
      </p:pic>
      <p:pic>
        <p:nvPicPr>
          <p:cNvPr id="10" name="Image 9" descr="Une image contenant Graphique, Police, symbole, graphisme&#10;&#10;Description générée automatiquement">
            <a:extLst>
              <a:ext uri="{FF2B5EF4-FFF2-40B4-BE49-F238E27FC236}">
                <a16:creationId xmlns:a16="http://schemas.microsoft.com/office/drawing/2014/main" id="{199F8DED-AE0D-2D39-7547-A3149F27DDC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69499" y="4828946"/>
            <a:ext cx="353062" cy="30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886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5E58EBD2-0588-B425-5A1A-2284505134D3}"/>
              </a:ext>
            </a:extLst>
          </p:cNvPr>
          <p:cNvSpPr txBox="1"/>
          <p:nvPr/>
        </p:nvSpPr>
        <p:spPr>
          <a:xfrm>
            <a:off x="3880557" y="832528"/>
            <a:ext cx="5241424" cy="419376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C46AD0-D80D-8459-F515-01CED84549A8}"/>
              </a:ext>
            </a:extLst>
          </p:cNvPr>
          <p:cNvSpPr txBox="1"/>
          <p:nvPr/>
        </p:nvSpPr>
        <p:spPr>
          <a:xfrm>
            <a:off x="203526" y="1105908"/>
            <a:ext cx="3621157" cy="1924872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C73DE8-F644-BD1E-9ED7-B428D94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97" y="-8211"/>
            <a:ext cx="8468605" cy="841800"/>
          </a:xfrm>
        </p:spPr>
        <p:txBody>
          <a:bodyPr/>
          <a:lstStyle/>
          <a:p>
            <a:r>
              <a:rPr lang="fr-FR" sz="3200" dirty="0" err="1"/>
              <a:t>Implementation</a:t>
            </a:r>
            <a:r>
              <a:rPr lang="fr-FR" sz="3200" dirty="0"/>
              <a:t> in the 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16A26D-F1AE-C664-AF77-66C0B419D22D}"/>
              </a:ext>
            </a:extLst>
          </p:cNvPr>
          <p:cNvSpPr/>
          <p:nvPr/>
        </p:nvSpPr>
        <p:spPr>
          <a:xfrm>
            <a:off x="2315181" y="1397481"/>
            <a:ext cx="1253209" cy="523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BA7E2AB-320C-9B2E-69FE-8388B6085D19}"/>
              </a:ext>
            </a:extLst>
          </p:cNvPr>
          <p:cNvSpPr txBox="1"/>
          <p:nvPr/>
        </p:nvSpPr>
        <p:spPr>
          <a:xfrm>
            <a:off x="2447416" y="1505202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IMU DATA</a:t>
            </a:r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DCE08961-AAEA-D78C-57BE-D35D5E0E9554}"/>
              </a:ext>
            </a:extLst>
          </p:cNvPr>
          <p:cNvGrpSpPr/>
          <p:nvPr/>
        </p:nvGrpSpPr>
        <p:grpSpPr>
          <a:xfrm>
            <a:off x="6786820" y="1269898"/>
            <a:ext cx="1685973" cy="523221"/>
            <a:chOff x="6786820" y="1269898"/>
            <a:chExt cx="1685973" cy="52322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BBA4CF-1BEE-11EE-34B6-7CC993469C5C}"/>
                </a:ext>
              </a:extLst>
            </p:cNvPr>
            <p:cNvSpPr/>
            <p:nvPr/>
          </p:nvSpPr>
          <p:spPr>
            <a:xfrm>
              <a:off x="6786820" y="1269898"/>
              <a:ext cx="773707" cy="523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DCE8FB7-C0C7-C537-3873-2707AA784348}"/>
                </a:ext>
              </a:extLst>
            </p:cNvPr>
            <p:cNvSpPr txBox="1"/>
            <p:nvPr/>
          </p:nvSpPr>
          <p:spPr>
            <a:xfrm>
              <a:off x="6852149" y="1405665"/>
              <a:ext cx="1620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MAIN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89374CCB-3C3E-4762-E2E3-AC2802F0A934}"/>
              </a:ext>
            </a:extLst>
          </p:cNvPr>
          <p:cNvGrpSpPr/>
          <p:nvPr/>
        </p:nvGrpSpPr>
        <p:grpSpPr>
          <a:xfrm>
            <a:off x="3917795" y="2518168"/>
            <a:ext cx="1833072" cy="523221"/>
            <a:chOff x="5340879" y="2909128"/>
            <a:chExt cx="1833072" cy="52322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5895CE4-2728-819D-D1A1-B8661109D2AF}"/>
                </a:ext>
              </a:extLst>
            </p:cNvPr>
            <p:cNvSpPr/>
            <p:nvPr/>
          </p:nvSpPr>
          <p:spPr>
            <a:xfrm>
              <a:off x="5340879" y="2909128"/>
              <a:ext cx="1833072" cy="523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4B331F35-005B-9972-CB19-5E71619808A7}"/>
                </a:ext>
              </a:extLst>
            </p:cNvPr>
            <p:cNvSpPr txBox="1"/>
            <p:nvPr/>
          </p:nvSpPr>
          <p:spPr>
            <a:xfrm>
              <a:off x="5421076" y="3016849"/>
              <a:ext cx="1620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ACTIVITYMODEL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895EBA96-B80E-86AC-414F-3E436AE8D76E}"/>
              </a:ext>
            </a:extLst>
          </p:cNvPr>
          <p:cNvGrpSpPr/>
          <p:nvPr/>
        </p:nvGrpSpPr>
        <p:grpSpPr>
          <a:xfrm>
            <a:off x="5814804" y="4432542"/>
            <a:ext cx="1643501" cy="523221"/>
            <a:chOff x="5208648" y="3919697"/>
            <a:chExt cx="1643501" cy="52322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123CEA-AFF1-9727-E6EF-BF37E0EF8073}"/>
                </a:ext>
              </a:extLst>
            </p:cNvPr>
            <p:cNvSpPr/>
            <p:nvPr/>
          </p:nvSpPr>
          <p:spPr>
            <a:xfrm>
              <a:off x="5208648" y="3919697"/>
              <a:ext cx="1430045" cy="523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F7A43507-8076-F4EA-46E0-8E0B8926FB1A}"/>
                </a:ext>
              </a:extLst>
            </p:cNvPr>
            <p:cNvSpPr txBox="1"/>
            <p:nvPr/>
          </p:nvSpPr>
          <p:spPr>
            <a:xfrm>
              <a:off x="5231505" y="3919698"/>
              <a:ext cx="16206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FEATURE EXTRACTEUR</a:t>
              </a: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B542C0E4-C46A-5378-6C93-502786E17D9D}"/>
              </a:ext>
            </a:extLst>
          </p:cNvPr>
          <p:cNvGrpSpPr/>
          <p:nvPr/>
        </p:nvGrpSpPr>
        <p:grpSpPr>
          <a:xfrm>
            <a:off x="4157513" y="3846822"/>
            <a:ext cx="1620644" cy="363336"/>
            <a:chOff x="7041720" y="3975256"/>
            <a:chExt cx="1620644" cy="36333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744FA1-2B32-2D9A-3D91-5E978846D884}"/>
                </a:ext>
              </a:extLst>
            </p:cNvPr>
            <p:cNvSpPr/>
            <p:nvPr/>
          </p:nvSpPr>
          <p:spPr>
            <a:xfrm>
              <a:off x="7041720" y="3975256"/>
              <a:ext cx="1166132" cy="363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1CF78F9F-3D6B-D013-048E-E01718FC201D}"/>
                </a:ext>
              </a:extLst>
            </p:cNvPr>
            <p:cNvSpPr txBox="1"/>
            <p:nvPr/>
          </p:nvSpPr>
          <p:spPr>
            <a:xfrm>
              <a:off x="7041720" y="3975256"/>
              <a:ext cx="1620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FEATURES</a:t>
              </a:r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2EB78669-A074-44CD-1E07-94C251E378D0}"/>
              </a:ext>
            </a:extLst>
          </p:cNvPr>
          <p:cNvGrpSpPr/>
          <p:nvPr/>
        </p:nvGrpSpPr>
        <p:grpSpPr>
          <a:xfrm>
            <a:off x="7254148" y="2918971"/>
            <a:ext cx="1833072" cy="523221"/>
            <a:chOff x="7254148" y="2918971"/>
            <a:chExt cx="1833072" cy="523221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01CA84D-C836-4AEE-BCA5-D1B88D4135F0}"/>
                </a:ext>
              </a:extLst>
            </p:cNvPr>
            <p:cNvSpPr/>
            <p:nvPr/>
          </p:nvSpPr>
          <p:spPr>
            <a:xfrm>
              <a:off x="7254148" y="2918971"/>
              <a:ext cx="1833072" cy="523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B3BDCBCD-AE45-CBAC-1907-D5681CD4A5E6}"/>
                </a:ext>
              </a:extLst>
            </p:cNvPr>
            <p:cNvSpPr txBox="1"/>
            <p:nvPr/>
          </p:nvSpPr>
          <p:spPr>
            <a:xfrm>
              <a:off x="7334345" y="3026692"/>
              <a:ext cx="1620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SMARTACTIVITY</a:t>
              </a:r>
            </a:p>
          </p:txBody>
        </p:sp>
      </p:grp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C220EEA-4B65-523E-34E0-345194E5AF74}"/>
              </a:ext>
            </a:extLst>
          </p:cNvPr>
          <p:cNvCxnSpPr/>
          <p:nvPr/>
        </p:nvCxnSpPr>
        <p:spPr>
          <a:xfrm>
            <a:off x="3568390" y="1505202"/>
            <a:ext cx="3122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CC22C348-190A-C25B-4378-2769E379197E}"/>
              </a:ext>
            </a:extLst>
          </p:cNvPr>
          <p:cNvSpPr txBox="1"/>
          <p:nvPr/>
        </p:nvSpPr>
        <p:spPr>
          <a:xfrm>
            <a:off x="4218598" y="1179284"/>
            <a:ext cx="2267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Envoie mesures capteurs</a:t>
            </a:r>
          </a:p>
        </p:txBody>
      </p: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F5433D3F-722F-1F4B-B367-81FB9F4F3EEB}"/>
              </a:ext>
            </a:extLst>
          </p:cNvPr>
          <p:cNvCxnSpPr>
            <a:cxnSpLocks/>
          </p:cNvCxnSpPr>
          <p:nvPr/>
        </p:nvCxnSpPr>
        <p:spPr>
          <a:xfrm>
            <a:off x="7517206" y="1900840"/>
            <a:ext cx="334836" cy="910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2465CDDD-2471-0F5F-8301-960A9B367CEE}"/>
              </a:ext>
            </a:extLst>
          </p:cNvPr>
          <p:cNvGrpSpPr/>
          <p:nvPr/>
        </p:nvGrpSpPr>
        <p:grpSpPr>
          <a:xfrm>
            <a:off x="7773983" y="4386376"/>
            <a:ext cx="1620644" cy="363336"/>
            <a:chOff x="7041720" y="3975256"/>
            <a:chExt cx="1620644" cy="36333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EE80642-A846-02E5-2708-91AAB7AF9C2F}"/>
                </a:ext>
              </a:extLst>
            </p:cNvPr>
            <p:cNvSpPr/>
            <p:nvPr/>
          </p:nvSpPr>
          <p:spPr>
            <a:xfrm>
              <a:off x="7041720" y="3975256"/>
              <a:ext cx="1166132" cy="363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53F63246-7E8A-7901-6A65-1A845B95EEF9}"/>
                </a:ext>
              </a:extLst>
            </p:cNvPr>
            <p:cNvSpPr txBox="1"/>
            <p:nvPr/>
          </p:nvSpPr>
          <p:spPr>
            <a:xfrm>
              <a:off x="7041720" y="3975256"/>
              <a:ext cx="1620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SENSOR</a:t>
              </a:r>
            </a:p>
          </p:txBody>
        </p:sp>
      </p:grp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1A92C243-B85F-155B-B7B4-FDED497E7917}"/>
              </a:ext>
            </a:extLst>
          </p:cNvPr>
          <p:cNvCxnSpPr>
            <a:cxnSpLocks/>
          </p:cNvCxnSpPr>
          <p:nvPr/>
        </p:nvCxnSpPr>
        <p:spPr>
          <a:xfrm flipH="1">
            <a:off x="7279463" y="3604261"/>
            <a:ext cx="475486" cy="782114"/>
          </a:xfrm>
          <a:prstGeom prst="straightConnector1">
            <a:avLst/>
          </a:prstGeom>
          <a:ln w="28575">
            <a:solidFill>
              <a:srgbClr val="4FD3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 : en angle 81">
            <a:extLst>
              <a:ext uri="{FF2B5EF4-FFF2-40B4-BE49-F238E27FC236}">
                <a16:creationId xmlns:a16="http://schemas.microsoft.com/office/drawing/2014/main" id="{6C8EADE3-CEEC-656E-AFC0-E97EA789F0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36944" y="3752307"/>
            <a:ext cx="806530" cy="350489"/>
          </a:xfrm>
          <a:prstGeom prst="bentConnector3">
            <a:avLst>
              <a:gd name="adj1" fmla="val 6843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22221252-88D9-4824-011D-A9EB2B940DD8}"/>
              </a:ext>
            </a:extLst>
          </p:cNvPr>
          <p:cNvCxnSpPr>
            <a:cxnSpLocks/>
          </p:cNvCxnSpPr>
          <p:nvPr/>
        </p:nvCxnSpPr>
        <p:spPr>
          <a:xfrm flipH="1" flipV="1">
            <a:off x="5429211" y="4049667"/>
            <a:ext cx="503238" cy="301840"/>
          </a:xfrm>
          <a:prstGeom prst="straightConnector1">
            <a:avLst/>
          </a:prstGeom>
          <a:ln w="28575">
            <a:solidFill>
              <a:srgbClr val="4FD3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85FDCCCA-7465-38C9-3B81-DF65ACD1F0DF}"/>
              </a:ext>
            </a:extLst>
          </p:cNvPr>
          <p:cNvCxnSpPr>
            <a:cxnSpLocks/>
          </p:cNvCxnSpPr>
          <p:nvPr/>
        </p:nvCxnSpPr>
        <p:spPr>
          <a:xfrm flipV="1">
            <a:off x="5499126" y="3524286"/>
            <a:ext cx="1649112" cy="418445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7D5A7A78-68FD-112C-5EE9-587700E3548F}"/>
              </a:ext>
            </a:extLst>
          </p:cNvPr>
          <p:cNvCxnSpPr>
            <a:cxnSpLocks/>
          </p:cNvCxnSpPr>
          <p:nvPr/>
        </p:nvCxnSpPr>
        <p:spPr>
          <a:xfrm flipH="1" flipV="1">
            <a:off x="5814804" y="3081482"/>
            <a:ext cx="1288964" cy="189548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42D36AC1-6FCD-F88F-6AA9-86FF18C3E248}"/>
              </a:ext>
            </a:extLst>
          </p:cNvPr>
          <p:cNvCxnSpPr>
            <a:cxnSpLocks/>
          </p:cNvCxnSpPr>
          <p:nvPr/>
        </p:nvCxnSpPr>
        <p:spPr>
          <a:xfrm>
            <a:off x="5814804" y="2872079"/>
            <a:ext cx="1358869" cy="17730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BE7FC0E2-1497-E3E4-086F-85F329F8170C}"/>
              </a:ext>
            </a:extLst>
          </p:cNvPr>
          <p:cNvCxnSpPr>
            <a:cxnSpLocks/>
          </p:cNvCxnSpPr>
          <p:nvPr/>
        </p:nvCxnSpPr>
        <p:spPr>
          <a:xfrm flipH="1" flipV="1">
            <a:off x="7205040" y="1896386"/>
            <a:ext cx="389682" cy="88130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11275B6F-A72B-4F89-E1F8-6FB9A2C35626}"/>
              </a:ext>
            </a:extLst>
          </p:cNvPr>
          <p:cNvSpPr txBox="1"/>
          <p:nvPr/>
        </p:nvSpPr>
        <p:spPr>
          <a:xfrm>
            <a:off x="7686449" y="1906093"/>
            <a:ext cx="145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Envoie mesures capteurs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4DA57447-F6CD-BC78-2C6D-184CB12B6D13}"/>
              </a:ext>
            </a:extLst>
          </p:cNvPr>
          <p:cNvSpPr txBox="1"/>
          <p:nvPr/>
        </p:nvSpPr>
        <p:spPr>
          <a:xfrm>
            <a:off x="8153674" y="3549913"/>
            <a:ext cx="145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Crée objet sensor 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68D4921C-79E6-528E-0D7B-39290E9DFF12}"/>
              </a:ext>
            </a:extLst>
          </p:cNvPr>
          <p:cNvSpPr txBox="1"/>
          <p:nvPr/>
        </p:nvSpPr>
        <p:spPr>
          <a:xfrm>
            <a:off x="5883723" y="3830925"/>
            <a:ext cx="145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Extractions caractéristiques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82A7CF4A-F4C9-9081-CF47-F5639EEA7ED4}"/>
              </a:ext>
            </a:extLst>
          </p:cNvPr>
          <p:cNvSpPr txBox="1"/>
          <p:nvPr/>
        </p:nvSpPr>
        <p:spPr>
          <a:xfrm>
            <a:off x="4655443" y="3136705"/>
            <a:ext cx="215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Envoie Tenseur de caractéristiques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091F59A4-BBCD-2F27-B96F-BBADDED1705E}"/>
              </a:ext>
            </a:extLst>
          </p:cNvPr>
          <p:cNvSpPr txBox="1"/>
          <p:nvPr/>
        </p:nvSpPr>
        <p:spPr>
          <a:xfrm>
            <a:off x="5441276" y="2090542"/>
            <a:ext cx="21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Envoie Prédiction</a:t>
            </a:r>
          </a:p>
        </p:txBody>
      </p: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1A2C4AC1-2518-64CC-0F32-4BE854E26978}"/>
              </a:ext>
            </a:extLst>
          </p:cNvPr>
          <p:cNvCxnSpPr>
            <a:cxnSpLocks/>
          </p:cNvCxnSpPr>
          <p:nvPr/>
        </p:nvCxnSpPr>
        <p:spPr>
          <a:xfrm flipH="1">
            <a:off x="3639126" y="1640950"/>
            <a:ext cx="2941844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>
            <a:extLst>
              <a:ext uri="{FF2B5EF4-FFF2-40B4-BE49-F238E27FC236}">
                <a16:creationId xmlns:a16="http://schemas.microsoft.com/office/drawing/2014/main" id="{B9E40527-DB7E-C899-83D4-87EB16BF3401}"/>
              </a:ext>
            </a:extLst>
          </p:cNvPr>
          <p:cNvSpPr/>
          <p:nvPr/>
        </p:nvSpPr>
        <p:spPr>
          <a:xfrm>
            <a:off x="8472794" y="2484872"/>
            <a:ext cx="447952" cy="346436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E6D99241-D1FA-66AF-43B2-93106DA19AB5}"/>
              </a:ext>
            </a:extLst>
          </p:cNvPr>
          <p:cNvSpPr/>
          <p:nvPr/>
        </p:nvSpPr>
        <p:spPr>
          <a:xfrm>
            <a:off x="5391467" y="854000"/>
            <a:ext cx="410212" cy="345757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6E92BF6A-9EEA-9DE4-6EEE-90DD0C5262FC}"/>
              </a:ext>
            </a:extLst>
          </p:cNvPr>
          <p:cNvSpPr/>
          <p:nvPr/>
        </p:nvSpPr>
        <p:spPr>
          <a:xfrm>
            <a:off x="8688288" y="4049667"/>
            <a:ext cx="350490" cy="28958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32D73C61-1229-4BC5-E6E0-F46E866268B7}"/>
              </a:ext>
            </a:extLst>
          </p:cNvPr>
          <p:cNvSpPr/>
          <p:nvPr/>
        </p:nvSpPr>
        <p:spPr>
          <a:xfrm>
            <a:off x="6982510" y="3784757"/>
            <a:ext cx="350490" cy="28958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F09F6786-376C-70BD-5611-B7FE38A14CC4}"/>
              </a:ext>
            </a:extLst>
          </p:cNvPr>
          <p:cNvSpPr/>
          <p:nvPr/>
        </p:nvSpPr>
        <p:spPr>
          <a:xfrm>
            <a:off x="4264716" y="3134838"/>
            <a:ext cx="350490" cy="28958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948CE3E4-A19E-DEBC-999A-B46DD9AB59D8}"/>
              </a:ext>
            </a:extLst>
          </p:cNvPr>
          <p:cNvSpPr/>
          <p:nvPr/>
        </p:nvSpPr>
        <p:spPr>
          <a:xfrm>
            <a:off x="6486017" y="1814983"/>
            <a:ext cx="350490" cy="28958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89C81D0-5799-8A2B-D613-B9BD08F8187B}"/>
              </a:ext>
            </a:extLst>
          </p:cNvPr>
          <p:cNvSpPr/>
          <p:nvPr/>
        </p:nvSpPr>
        <p:spPr>
          <a:xfrm>
            <a:off x="210764" y="1283595"/>
            <a:ext cx="1624918" cy="6761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8149A7D8-2CAC-7C7C-F816-CF8B31290BD5}"/>
              </a:ext>
            </a:extLst>
          </p:cNvPr>
          <p:cNvSpPr txBox="1"/>
          <p:nvPr/>
        </p:nvSpPr>
        <p:spPr>
          <a:xfrm>
            <a:off x="104939" y="1348838"/>
            <a:ext cx="1760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MOVE </a:t>
            </a:r>
          </a:p>
          <a:p>
            <a:pPr algn="ctr"/>
            <a:r>
              <a:rPr lang="fr-FR" dirty="0"/>
              <a:t>FRAGMENT</a:t>
            </a:r>
          </a:p>
        </p:txBody>
      </p:sp>
      <p:cxnSp>
        <p:nvCxnSpPr>
          <p:cNvPr id="115" name="Connecteur droit avec flèche 114">
            <a:extLst>
              <a:ext uri="{FF2B5EF4-FFF2-40B4-BE49-F238E27FC236}">
                <a16:creationId xmlns:a16="http://schemas.microsoft.com/office/drawing/2014/main" id="{0FE1AFB2-0254-3098-97C1-FEC9E2E6E455}"/>
              </a:ext>
            </a:extLst>
          </p:cNvPr>
          <p:cNvCxnSpPr>
            <a:cxnSpLocks/>
          </p:cNvCxnSpPr>
          <p:nvPr/>
        </p:nvCxnSpPr>
        <p:spPr>
          <a:xfrm flipH="1">
            <a:off x="1835682" y="1659090"/>
            <a:ext cx="426582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ZoneTexte 116">
            <a:extLst>
              <a:ext uri="{FF2B5EF4-FFF2-40B4-BE49-F238E27FC236}">
                <a16:creationId xmlns:a16="http://schemas.microsoft.com/office/drawing/2014/main" id="{402C356F-97B1-86AD-D6D4-BBBD0911C3CC}"/>
              </a:ext>
            </a:extLst>
          </p:cNvPr>
          <p:cNvSpPr txBox="1"/>
          <p:nvPr/>
        </p:nvSpPr>
        <p:spPr>
          <a:xfrm>
            <a:off x="1313086" y="1982820"/>
            <a:ext cx="100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Actualise le bouton</a:t>
            </a:r>
          </a:p>
        </p:txBody>
      </p: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8D5668D3-F5B9-F27F-4AEB-8DA81A745C84}"/>
              </a:ext>
            </a:extLst>
          </p:cNvPr>
          <p:cNvCxnSpPr>
            <a:cxnSpLocks/>
          </p:cNvCxnSpPr>
          <p:nvPr/>
        </p:nvCxnSpPr>
        <p:spPr>
          <a:xfrm flipV="1">
            <a:off x="2854712" y="1959775"/>
            <a:ext cx="0" cy="61197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ZoneTexte 122">
            <a:extLst>
              <a:ext uri="{FF2B5EF4-FFF2-40B4-BE49-F238E27FC236}">
                <a16:creationId xmlns:a16="http://schemas.microsoft.com/office/drawing/2014/main" id="{C56B12A7-8F21-292C-64B7-37B939213C78}"/>
              </a:ext>
            </a:extLst>
          </p:cNvPr>
          <p:cNvSpPr txBox="1"/>
          <p:nvPr/>
        </p:nvSpPr>
        <p:spPr>
          <a:xfrm>
            <a:off x="1956870" y="2584842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onSensorChanged</a:t>
            </a:r>
            <a:r>
              <a:rPr lang="fr-FR" i="1" dirty="0"/>
              <a:t>()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1B68CD99-8858-1F9B-87BE-3830579B5F11}"/>
              </a:ext>
            </a:extLst>
          </p:cNvPr>
          <p:cNvSpPr txBox="1"/>
          <p:nvPr/>
        </p:nvSpPr>
        <p:spPr>
          <a:xfrm>
            <a:off x="1520135" y="3524286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CAPTEUR TELEPHONE</a:t>
            </a:r>
          </a:p>
        </p:txBody>
      </p:sp>
      <p:cxnSp>
        <p:nvCxnSpPr>
          <p:cNvPr id="127" name="Connecteur droit avec flèche 126">
            <a:extLst>
              <a:ext uri="{FF2B5EF4-FFF2-40B4-BE49-F238E27FC236}">
                <a16:creationId xmlns:a16="http://schemas.microsoft.com/office/drawing/2014/main" id="{439454FE-C673-4A4B-3290-D2E5E5F6BE9E}"/>
              </a:ext>
            </a:extLst>
          </p:cNvPr>
          <p:cNvCxnSpPr>
            <a:cxnSpLocks/>
          </p:cNvCxnSpPr>
          <p:nvPr/>
        </p:nvCxnSpPr>
        <p:spPr>
          <a:xfrm flipV="1">
            <a:off x="1646800" y="2912311"/>
            <a:ext cx="1207912" cy="5298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63FD602F-5D15-63B1-31E9-409F67919F58}"/>
              </a:ext>
            </a:extLst>
          </p:cNvPr>
          <p:cNvGrpSpPr/>
          <p:nvPr/>
        </p:nvGrpSpPr>
        <p:grpSpPr>
          <a:xfrm>
            <a:off x="-81776" y="3096023"/>
            <a:ext cx="1928507" cy="1930271"/>
            <a:chOff x="217908" y="3037699"/>
            <a:chExt cx="1988595" cy="1988595"/>
          </a:xfrm>
        </p:grpSpPr>
        <p:pic>
          <p:nvPicPr>
            <p:cNvPr id="128" name="Graphique 127" descr="Smartphone avec un remplissage uni">
              <a:extLst>
                <a:ext uri="{FF2B5EF4-FFF2-40B4-BE49-F238E27FC236}">
                  <a16:creationId xmlns:a16="http://schemas.microsoft.com/office/drawing/2014/main" id="{A00A9C79-4CC5-2C3D-B0B5-4D96B7974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17908" y="3037699"/>
              <a:ext cx="1988595" cy="1988595"/>
            </a:xfrm>
            <a:prstGeom prst="rect">
              <a:avLst/>
            </a:prstGeom>
          </p:spPr>
        </p:pic>
        <p:pic>
          <p:nvPicPr>
            <p:cNvPr id="130" name="Image 129" descr="Une image contenant texte, capture d’écran, conception&#10;&#10;Description générée automatiquement">
              <a:extLst>
                <a:ext uri="{FF2B5EF4-FFF2-40B4-BE49-F238E27FC236}">
                  <a16:creationId xmlns:a16="http://schemas.microsoft.com/office/drawing/2014/main" id="{F43ACBF2-C1B3-6A4C-BF95-A923948DB4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2712" y="3356811"/>
              <a:ext cx="751378" cy="1471448"/>
            </a:xfrm>
            <a:prstGeom prst="rect">
              <a:avLst/>
            </a:prstGeom>
          </p:spPr>
        </p:pic>
      </p:grpSp>
      <p:cxnSp>
        <p:nvCxnSpPr>
          <p:cNvPr id="134" name="Connecteur droit avec flèche 133">
            <a:extLst>
              <a:ext uri="{FF2B5EF4-FFF2-40B4-BE49-F238E27FC236}">
                <a16:creationId xmlns:a16="http://schemas.microsoft.com/office/drawing/2014/main" id="{B9FEA0F6-7B7F-683A-CACF-BE46A28475FA}"/>
              </a:ext>
            </a:extLst>
          </p:cNvPr>
          <p:cNvCxnSpPr>
            <a:cxnSpLocks/>
          </p:cNvCxnSpPr>
          <p:nvPr/>
        </p:nvCxnSpPr>
        <p:spPr>
          <a:xfrm>
            <a:off x="927834" y="2051019"/>
            <a:ext cx="0" cy="92025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Ellipse 135">
            <a:extLst>
              <a:ext uri="{FF2B5EF4-FFF2-40B4-BE49-F238E27FC236}">
                <a16:creationId xmlns:a16="http://schemas.microsoft.com/office/drawing/2014/main" id="{9138D759-AECA-F63F-3D21-810218832334}"/>
              </a:ext>
            </a:extLst>
          </p:cNvPr>
          <p:cNvSpPr/>
          <p:nvPr/>
        </p:nvSpPr>
        <p:spPr>
          <a:xfrm>
            <a:off x="342125" y="2373375"/>
            <a:ext cx="350490" cy="28958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7D45B755-F1AE-15FE-4799-5F9825218F09}"/>
              </a:ext>
            </a:extLst>
          </p:cNvPr>
          <p:cNvSpPr/>
          <p:nvPr/>
        </p:nvSpPr>
        <p:spPr>
          <a:xfrm>
            <a:off x="2560079" y="3104654"/>
            <a:ext cx="410212" cy="345757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" name="Google Shape;1468;p37">
            <a:extLst>
              <a:ext uri="{FF2B5EF4-FFF2-40B4-BE49-F238E27FC236}">
                <a16:creationId xmlns:a16="http://schemas.microsoft.com/office/drawing/2014/main" id="{FE5968DA-002A-96F9-5316-DA2097C802BD}"/>
              </a:ext>
            </a:extLst>
          </p:cNvPr>
          <p:cNvSpPr txBox="1">
            <a:spLocks/>
          </p:cNvSpPr>
          <p:nvPr/>
        </p:nvSpPr>
        <p:spPr>
          <a:xfrm>
            <a:off x="8765572" y="4861805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17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656F775-7885-7E2F-39CD-932D60B1A5F9}"/>
              </a:ext>
            </a:extLst>
          </p:cNvPr>
          <p:cNvSpPr txBox="1"/>
          <p:nvPr/>
        </p:nvSpPr>
        <p:spPr>
          <a:xfrm>
            <a:off x="190944" y="849132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KOTLIN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2BEBEB1-E3C8-0558-57C0-ADB8EF062B88}"/>
              </a:ext>
            </a:extLst>
          </p:cNvPr>
          <p:cNvSpPr txBox="1"/>
          <p:nvPr/>
        </p:nvSpPr>
        <p:spPr>
          <a:xfrm>
            <a:off x="8659296" y="554242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C++</a:t>
            </a:r>
          </a:p>
        </p:txBody>
      </p:sp>
    </p:spTree>
    <p:extLst>
      <p:ext uri="{BB962C8B-B14F-4D97-AF65-F5344CB8AC3E}">
        <p14:creationId xmlns:p14="http://schemas.microsoft.com/office/powerpoint/2010/main" val="33731424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841373" y="3614626"/>
            <a:ext cx="4148801" cy="2969900"/>
            <a:chOff x="-600598" y="3393697"/>
            <a:chExt cx="4148801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600598" y="3393697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2169273" y="1730729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Demonstration</a:t>
            </a:r>
            <a:r>
              <a:rPr lang="fr-FR" dirty="0"/>
              <a:t> of the </a:t>
            </a:r>
            <a:r>
              <a:rPr lang="fr-FR" dirty="0" err="1"/>
              <a:t>result</a:t>
            </a:r>
            <a:endParaRPr lang="fr-FR"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D27182CF-D6BD-3308-4A9D-D903F23F7948}"/>
              </a:ext>
            </a:extLst>
          </p:cNvPr>
          <p:cNvGrpSpPr/>
          <p:nvPr/>
        </p:nvGrpSpPr>
        <p:grpSpPr>
          <a:xfrm>
            <a:off x="1072373" y="3181871"/>
            <a:ext cx="4558967" cy="668004"/>
            <a:chOff x="792583" y="3449771"/>
            <a:chExt cx="4558967" cy="668004"/>
          </a:xfrm>
        </p:grpSpPr>
        <p:grpSp>
          <p:nvGrpSpPr>
            <p:cNvPr id="5" name="Google Shape;1523;p38">
              <a:extLst>
                <a:ext uri="{FF2B5EF4-FFF2-40B4-BE49-F238E27FC236}">
                  <a16:creationId xmlns:a16="http://schemas.microsoft.com/office/drawing/2014/main" id="{5C4F5D52-B0EC-00F1-C391-4B8C38955088}"/>
                </a:ext>
              </a:extLst>
            </p:cNvPr>
            <p:cNvGrpSpPr/>
            <p:nvPr/>
          </p:nvGrpSpPr>
          <p:grpSpPr>
            <a:xfrm>
              <a:off x="792583" y="3942768"/>
              <a:ext cx="4558967" cy="134100"/>
              <a:chOff x="796100" y="3019701"/>
              <a:chExt cx="4558967" cy="134100"/>
            </a:xfrm>
          </p:grpSpPr>
          <p:sp>
            <p:nvSpPr>
              <p:cNvPr id="12" name="Google Shape;1524;p38">
                <a:extLst>
                  <a:ext uri="{FF2B5EF4-FFF2-40B4-BE49-F238E27FC236}">
                    <a16:creationId xmlns:a16="http://schemas.microsoft.com/office/drawing/2014/main" id="{EF25809F-9EBC-F787-37CC-6FC68D1B9663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" name="Google Shape;1525;p38">
                <a:extLst>
                  <a:ext uri="{FF2B5EF4-FFF2-40B4-BE49-F238E27FC236}">
                    <a16:creationId xmlns:a16="http://schemas.microsoft.com/office/drawing/2014/main" id="{A1EE3ECE-54BF-DC21-45AB-0EF880351B51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1526;p38">
                <a:extLst>
                  <a:ext uri="{FF2B5EF4-FFF2-40B4-BE49-F238E27FC236}">
                    <a16:creationId xmlns:a16="http://schemas.microsoft.com/office/drawing/2014/main" id="{A9BA6155-483D-8F7E-4F7F-F8A3E96F7122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EACDFA97-440F-8092-80F0-715B8973E2CA}"/>
                </a:ext>
              </a:extLst>
            </p:cNvPr>
            <p:cNvGrpSpPr/>
            <p:nvPr/>
          </p:nvGrpSpPr>
          <p:grpSpPr>
            <a:xfrm>
              <a:off x="1185498" y="3449771"/>
              <a:ext cx="3725333" cy="668004"/>
              <a:chOff x="2808231" y="2560960"/>
              <a:chExt cx="3725333" cy="668004"/>
            </a:xfrm>
          </p:grpSpPr>
          <p:pic>
            <p:nvPicPr>
              <p:cNvPr id="7" name="Graphique 6" descr="Cyclisme avec un remplissage uni">
                <a:extLst>
                  <a:ext uri="{FF2B5EF4-FFF2-40B4-BE49-F238E27FC236}">
                    <a16:creationId xmlns:a16="http://schemas.microsoft.com/office/drawing/2014/main" id="{32EF4E7F-E112-6A1E-5799-3DE00CC7E4B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8231" y="2610715"/>
                <a:ext cx="490245" cy="490245"/>
              </a:xfrm>
              <a:prstGeom prst="rect">
                <a:avLst/>
              </a:prstGeom>
            </p:spPr>
          </p:pic>
          <p:pic>
            <p:nvPicPr>
              <p:cNvPr id="8" name="Graphique 7" descr="Marcher avec un remplissage uni">
                <a:extLst>
                  <a:ext uri="{FF2B5EF4-FFF2-40B4-BE49-F238E27FC236}">
                    <a16:creationId xmlns:a16="http://schemas.microsoft.com/office/drawing/2014/main" id="{D033312D-56A4-1214-3749-0A9A56D58D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328588" y="2580618"/>
                <a:ext cx="520342" cy="520342"/>
              </a:xfrm>
              <a:prstGeom prst="rect">
                <a:avLst/>
              </a:prstGeom>
            </p:spPr>
          </p:pic>
          <p:pic>
            <p:nvPicPr>
              <p:cNvPr id="9" name="Graphique 8" descr="Train avec un remplissage uni">
                <a:extLst>
                  <a:ext uri="{FF2B5EF4-FFF2-40B4-BE49-F238E27FC236}">
                    <a16:creationId xmlns:a16="http://schemas.microsoft.com/office/drawing/2014/main" id="{828EAF2D-D9C7-F003-0C31-9995FCAF96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307759" y="2629369"/>
                <a:ext cx="480817" cy="480817"/>
              </a:xfrm>
              <a:prstGeom prst="rect">
                <a:avLst/>
              </a:prstGeom>
            </p:spPr>
          </p:pic>
          <p:pic>
            <p:nvPicPr>
              <p:cNvPr id="10" name="Graphique 9" descr="Bus avec un remplissage uni">
                <a:extLst>
                  <a:ext uri="{FF2B5EF4-FFF2-40B4-BE49-F238E27FC236}">
                    <a16:creationId xmlns:a16="http://schemas.microsoft.com/office/drawing/2014/main" id="{30EF9655-7E02-5203-7F52-3486441435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885218" y="2580618"/>
                <a:ext cx="648346" cy="648346"/>
              </a:xfrm>
              <a:prstGeom prst="rect">
                <a:avLst/>
              </a:prstGeom>
            </p:spPr>
          </p:pic>
          <p:pic>
            <p:nvPicPr>
              <p:cNvPr id="11" name="Image 10" descr="Une image contenant Graphique, Police, symbole, graphisme&#10;&#10;Description générée automatiquement">
                <a:extLst>
                  <a:ext uri="{FF2B5EF4-FFF2-40B4-BE49-F238E27FC236}">
                    <a16:creationId xmlns:a16="http://schemas.microsoft.com/office/drawing/2014/main" id="{3FC8D062-7048-C12A-3835-96632C103E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59297" y="2560960"/>
                <a:ext cx="612899" cy="520964"/>
              </a:xfrm>
              <a:prstGeom prst="rect">
                <a:avLst/>
              </a:prstGeom>
            </p:spPr>
          </p:pic>
        </p:grpSp>
      </p:grp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71C1AA85-103B-75C3-1F38-108B81DFB0EF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5934154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C73DE8-F644-BD1E-9ED7-B428D94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97" y="198981"/>
            <a:ext cx="8468605" cy="841800"/>
          </a:xfrm>
        </p:spPr>
        <p:txBody>
          <a:bodyPr/>
          <a:lstStyle/>
          <a:p>
            <a:r>
              <a:rPr lang="fr-FR" sz="3200" dirty="0" err="1"/>
              <a:t>Video</a:t>
            </a:r>
            <a:r>
              <a:rPr lang="fr-FR" sz="3200" dirty="0"/>
              <a:t> </a:t>
            </a:r>
          </a:p>
        </p:txBody>
      </p:sp>
      <p:pic>
        <p:nvPicPr>
          <p:cNvPr id="3" name="Vidéo sans titre">
            <a:hlinkClick r:id="" action="ppaction://media"/>
            <a:extLst>
              <a:ext uri="{FF2B5EF4-FFF2-40B4-BE49-F238E27FC236}">
                <a16:creationId xmlns:a16="http://schemas.microsoft.com/office/drawing/2014/main" id="{BAB81669-A54A-9780-6B8B-28817C1841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31827" r="31592"/>
          <a:stretch/>
        </p:blipFill>
        <p:spPr>
          <a:xfrm>
            <a:off x="1452742" y="874395"/>
            <a:ext cx="2776282" cy="4269105"/>
          </a:xfrm>
          <a:prstGeom prst="rect">
            <a:avLst/>
          </a:prstGeom>
        </p:spPr>
      </p:pic>
      <p:sp>
        <p:nvSpPr>
          <p:cNvPr id="4" name="Google Shape;1468;p37">
            <a:extLst>
              <a:ext uri="{FF2B5EF4-FFF2-40B4-BE49-F238E27FC236}">
                <a16:creationId xmlns:a16="http://schemas.microsoft.com/office/drawing/2014/main" id="{B87ECFFB-5FF4-00D8-9F1E-70E513A79310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19</a:t>
            </a:r>
          </a:p>
        </p:txBody>
      </p:sp>
      <p:pic>
        <p:nvPicPr>
          <p:cNvPr id="5" name="train-cut">
            <a:hlinkClick r:id="" action="ppaction://media"/>
            <a:extLst>
              <a:ext uri="{FF2B5EF4-FFF2-40B4-BE49-F238E27FC236}">
                <a16:creationId xmlns:a16="http://schemas.microsoft.com/office/drawing/2014/main" id="{DC00596A-9A84-44AB-C59D-A3DC6AC18B0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7"/>
          <a:srcRect l="29334" r="31310"/>
          <a:stretch/>
        </p:blipFill>
        <p:spPr>
          <a:xfrm>
            <a:off x="5585487" y="874395"/>
            <a:ext cx="2986904" cy="4269105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900B340-6F6F-2B79-8276-D834831C7CB9}"/>
              </a:ext>
            </a:extLst>
          </p:cNvPr>
          <p:cNvSpPr txBox="1"/>
          <p:nvPr/>
        </p:nvSpPr>
        <p:spPr>
          <a:xfrm>
            <a:off x="96279" y="2784363"/>
            <a:ext cx="13564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Figure 7: </a:t>
            </a:r>
          </a:p>
          <a:p>
            <a:r>
              <a:rPr lang="fr-FR" dirty="0"/>
              <a:t>App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walking</a:t>
            </a:r>
            <a:r>
              <a:rPr lang="fr-FR" dirty="0"/>
              <a:t> </a:t>
            </a:r>
            <a:r>
              <a:rPr lang="fr-FR" dirty="0" err="1"/>
              <a:t>activity</a:t>
            </a:r>
            <a:endParaRPr lang="fr-FR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3D602BC4-E2BE-2F70-98CF-C24568361EB5}"/>
              </a:ext>
            </a:extLst>
          </p:cNvPr>
          <p:cNvSpPr txBox="1"/>
          <p:nvPr/>
        </p:nvSpPr>
        <p:spPr>
          <a:xfrm>
            <a:off x="4520930" y="2590664"/>
            <a:ext cx="10645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Figure 8: App </a:t>
            </a:r>
            <a:r>
              <a:rPr lang="fr-FR" dirty="0" err="1"/>
              <a:t>during</a:t>
            </a:r>
            <a:r>
              <a:rPr lang="fr-FR" dirty="0"/>
              <a:t> </a:t>
            </a:r>
            <a:r>
              <a:rPr lang="fr-FR" dirty="0" err="1"/>
              <a:t>activity</a:t>
            </a:r>
            <a:r>
              <a:rPr lang="fr-FR" dirty="0"/>
              <a:t> « RER »</a:t>
            </a:r>
          </a:p>
        </p:txBody>
      </p:sp>
    </p:spTree>
    <p:extLst>
      <p:ext uri="{BB962C8B-B14F-4D97-AF65-F5344CB8AC3E}">
        <p14:creationId xmlns:p14="http://schemas.microsoft.com/office/powerpoint/2010/main" val="13989908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8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64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C73DE8-F644-BD1E-9ED7-B428D94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97" y="198981"/>
            <a:ext cx="8468605" cy="841800"/>
          </a:xfrm>
        </p:spPr>
        <p:txBody>
          <a:bodyPr/>
          <a:lstStyle/>
          <a:p>
            <a:r>
              <a:rPr lang="fr-FR" sz="3200" dirty="0" err="1"/>
              <a:t>Amelioration</a:t>
            </a:r>
            <a:r>
              <a:rPr lang="fr-FR" sz="3200" dirty="0"/>
              <a:t> of </a:t>
            </a:r>
            <a:r>
              <a:rPr lang="fr-FR" sz="3200" dirty="0" err="1"/>
              <a:t>this</a:t>
            </a:r>
            <a:r>
              <a:rPr lang="fr-FR" sz="3200" dirty="0"/>
              <a:t> </a:t>
            </a:r>
            <a:r>
              <a:rPr lang="fr-FR" sz="3200" dirty="0" err="1"/>
              <a:t>project</a:t>
            </a:r>
            <a:endParaRPr lang="fr-FR" sz="3200" dirty="0"/>
          </a:p>
        </p:txBody>
      </p:sp>
      <p:sp>
        <p:nvSpPr>
          <p:cNvPr id="4" name="Google Shape;1468;p37">
            <a:extLst>
              <a:ext uri="{FF2B5EF4-FFF2-40B4-BE49-F238E27FC236}">
                <a16:creationId xmlns:a16="http://schemas.microsoft.com/office/drawing/2014/main" id="{B87ECFFB-5FF4-00D8-9F1E-70E513A79310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20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17A8A46C-97A6-E9DF-8A47-51C226C1F843}"/>
              </a:ext>
            </a:extLst>
          </p:cNvPr>
          <p:cNvSpPr txBox="1"/>
          <p:nvPr/>
        </p:nvSpPr>
        <p:spPr>
          <a:xfrm>
            <a:off x="735494" y="1648420"/>
            <a:ext cx="547457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/>
              <a:t>Better</a:t>
            </a:r>
            <a:r>
              <a:rPr lang="fr-FR" sz="1800" dirty="0"/>
              <a:t> fine-</a:t>
            </a:r>
            <a:r>
              <a:rPr lang="fr-FR" sz="1800" dirty="0" err="1"/>
              <a:t>tunning</a:t>
            </a:r>
            <a:r>
              <a:rPr lang="fr-FR" sz="1800" dirty="0"/>
              <a:t> of the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 err="1"/>
              <a:t>Recolt</a:t>
            </a:r>
            <a:r>
              <a:rPr lang="fr-FR" sz="1800" dirty="0"/>
              <a:t> data </a:t>
            </a:r>
            <a:r>
              <a:rPr lang="fr-FR" sz="1800" dirty="0" err="1"/>
              <a:t>directly</a:t>
            </a:r>
            <a:r>
              <a:rPr lang="fr-FR" sz="1800" dirty="0"/>
              <a:t> </a:t>
            </a:r>
            <a:r>
              <a:rPr lang="fr-FR" sz="1800" dirty="0" err="1"/>
              <a:t>from</a:t>
            </a:r>
            <a:r>
              <a:rPr lang="fr-FR" sz="1800" dirty="0"/>
              <a:t> de the GeolocIMU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800" dirty="0"/>
              <a:t>Feature extraction </a:t>
            </a:r>
            <a:r>
              <a:rPr lang="fr-FR" sz="1800" dirty="0" err="1"/>
              <a:t>with</a:t>
            </a:r>
            <a:r>
              <a:rPr lang="fr-FR" sz="1800" dirty="0"/>
              <a:t> an </a:t>
            </a:r>
            <a:r>
              <a:rPr lang="fr-FR" sz="1800" dirty="0" err="1"/>
              <a:t>c++</a:t>
            </a:r>
            <a:r>
              <a:rPr lang="fr-FR" sz="1800" dirty="0"/>
              <a:t> exe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8031FE24-B5D3-7661-DD5E-19D29031158C}"/>
              </a:ext>
            </a:extLst>
          </p:cNvPr>
          <p:cNvSpPr txBox="1"/>
          <p:nvPr/>
        </p:nvSpPr>
        <p:spPr>
          <a:xfrm>
            <a:off x="1378219" y="3465674"/>
            <a:ext cx="63875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dirty="0"/>
              <a:t>[1] Björn Friedrich et al. “Transportation Mode Classification </a:t>
            </a:r>
            <a:r>
              <a:rPr lang="fr-FR" sz="1100" dirty="0" err="1"/>
              <a:t>from</a:t>
            </a:r>
            <a:r>
              <a:rPr lang="fr-FR" sz="1100" dirty="0"/>
              <a:t> Smartphone </a:t>
            </a:r>
            <a:r>
              <a:rPr lang="fr-FR" sz="1100" dirty="0" err="1"/>
              <a:t>Sensors</a:t>
            </a:r>
            <a:r>
              <a:rPr lang="fr-FR" sz="1100" dirty="0"/>
              <a:t> via a Long-Short-</a:t>
            </a:r>
            <a:r>
              <a:rPr lang="fr-FR" sz="1100" dirty="0" err="1"/>
              <a:t>Term</a:t>
            </a:r>
            <a:r>
              <a:rPr lang="fr-FR" sz="1100" dirty="0"/>
              <a:t>-Memory Network”. In : </a:t>
            </a:r>
            <a:r>
              <a:rPr lang="fr-FR" sz="1100" dirty="0" err="1"/>
              <a:t>Unknown</a:t>
            </a:r>
            <a:r>
              <a:rPr lang="fr-FR" sz="1100" dirty="0"/>
              <a:t> Journal (XXXX). </a:t>
            </a:r>
            <a:br>
              <a:rPr lang="fr-FR" sz="1100" dirty="0"/>
            </a:br>
            <a:endParaRPr lang="fr-FR" sz="1100" dirty="0"/>
          </a:p>
          <a:p>
            <a:r>
              <a:rPr lang="fr-FR" sz="1100" dirty="0"/>
              <a:t> [2] H. </a:t>
            </a:r>
            <a:r>
              <a:rPr lang="fr-FR" sz="1100" dirty="0" err="1"/>
              <a:t>Gjoreski</a:t>
            </a:r>
            <a:r>
              <a:rPr lang="fr-FR" sz="1100" dirty="0"/>
              <a:t> et al. “The </a:t>
            </a:r>
            <a:r>
              <a:rPr lang="fr-FR" sz="1100" dirty="0" err="1"/>
              <a:t>University</a:t>
            </a:r>
            <a:r>
              <a:rPr lang="fr-FR" sz="1100" dirty="0"/>
              <a:t> of Sussex-Huawei Locomotion and Transportation </a:t>
            </a:r>
            <a:r>
              <a:rPr lang="fr-FR" sz="1100" dirty="0" err="1"/>
              <a:t>Dataset</a:t>
            </a:r>
            <a:r>
              <a:rPr lang="fr-FR" sz="1100" dirty="0"/>
              <a:t> for Multimodal Analytics </a:t>
            </a:r>
            <a:r>
              <a:rPr lang="fr-FR" sz="1100" dirty="0" err="1"/>
              <a:t>with</a:t>
            </a:r>
            <a:r>
              <a:rPr lang="fr-FR" sz="1100" dirty="0"/>
              <a:t> Mobile </a:t>
            </a:r>
            <a:r>
              <a:rPr lang="fr-FR" sz="1100" dirty="0" err="1"/>
              <a:t>Devices</a:t>
            </a:r>
            <a:r>
              <a:rPr lang="fr-FR" sz="1100" dirty="0"/>
              <a:t>”. In : IEEE Access 6 (2018), p. 42592-42604. </a:t>
            </a:r>
          </a:p>
          <a:p>
            <a:endParaRPr lang="fr-FR" sz="1100" dirty="0"/>
          </a:p>
          <a:p>
            <a:r>
              <a:rPr lang="fr-FR" sz="1100" dirty="0"/>
              <a:t>[3] L. Wang et al. “</a:t>
            </a:r>
            <a:r>
              <a:rPr lang="fr-FR" sz="1100" dirty="0" err="1"/>
              <a:t>Enabling</a:t>
            </a:r>
            <a:r>
              <a:rPr lang="fr-FR" sz="1100" dirty="0"/>
              <a:t> </a:t>
            </a:r>
            <a:r>
              <a:rPr lang="fr-FR" sz="1100" dirty="0" err="1"/>
              <a:t>Reproducible</a:t>
            </a:r>
            <a:r>
              <a:rPr lang="fr-FR" sz="1100" dirty="0"/>
              <a:t> </a:t>
            </a:r>
            <a:r>
              <a:rPr lang="fr-FR" sz="1100" dirty="0" err="1"/>
              <a:t>Research</a:t>
            </a:r>
            <a:r>
              <a:rPr lang="fr-FR" sz="1100" dirty="0"/>
              <a:t> in </a:t>
            </a:r>
            <a:r>
              <a:rPr lang="fr-FR" sz="1100" dirty="0" err="1"/>
              <a:t>Sensor-based</a:t>
            </a:r>
            <a:r>
              <a:rPr lang="fr-FR" sz="1100" dirty="0"/>
              <a:t> Transportation Mode Recognition </a:t>
            </a:r>
            <a:r>
              <a:rPr lang="fr-FR" sz="1100" dirty="0" err="1"/>
              <a:t>with</a:t>
            </a:r>
            <a:r>
              <a:rPr lang="fr-FR" sz="1100" dirty="0"/>
              <a:t> the Sussex-Huawei </a:t>
            </a:r>
            <a:r>
              <a:rPr lang="fr-FR" sz="1100" dirty="0" err="1"/>
              <a:t>Dataset</a:t>
            </a:r>
            <a:r>
              <a:rPr lang="fr-FR" sz="1100" dirty="0"/>
              <a:t>”. In : IEEE Access 7 (2019), p. 10870-10891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B85A41B0-D5B6-F0A9-6F29-142BA4ABAADC}"/>
              </a:ext>
            </a:extLst>
          </p:cNvPr>
          <p:cNvSpPr txBox="1">
            <a:spLocks/>
          </p:cNvSpPr>
          <p:nvPr/>
        </p:nvSpPr>
        <p:spPr>
          <a:xfrm>
            <a:off x="313843" y="3137553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fr-FR" sz="1200" dirty="0"/>
              <a:t>Bibliographie</a:t>
            </a:r>
          </a:p>
        </p:txBody>
      </p:sp>
    </p:spTree>
    <p:extLst>
      <p:ext uri="{BB962C8B-B14F-4D97-AF65-F5344CB8AC3E}">
        <p14:creationId xmlns:p14="http://schemas.microsoft.com/office/powerpoint/2010/main" val="15464721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7"/>
          <p:cNvSpPr txBox="1">
            <a:spLocks noGrp="1"/>
          </p:cNvSpPr>
          <p:nvPr>
            <p:ph type="title"/>
          </p:nvPr>
        </p:nvSpPr>
        <p:spPr>
          <a:xfrm>
            <a:off x="811440" y="44416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Summary</a:t>
            </a:r>
            <a:endParaRPr sz="3200" dirty="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68" name="Google Shape;1468;p37"/>
          <p:cNvSpPr txBox="1">
            <a:spLocks noGrp="1"/>
          </p:cNvSpPr>
          <p:nvPr>
            <p:ph type="subTitle" idx="9"/>
          </p:nvPr>
        </p:nvSpPr>
        <p:spPr>
          <a:xfrm>
            <a:off x="720000" y="1913963"/>
            <a:ext cx="3646698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projet</a:t>
            </a:r>
            <a:endParaRPr dirty="0"/>
          </a:p>
        </p:txBody>
      </p:sp>
      <p:sp>
        <p:nvSpPr>
          <p:cNvPr id="1469" name="Google Shape;1469;p37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Contexte et Objectif</a:t>
            </a:r>
            <a:endParaRPr dirty="0"/>
          </a:p>
        </p:txBody>
      </p:sp>
      <p:sp>
        <p:nvSpPr>
          <p:cNvPr id="1470" name="Google Shape;1470;p37"/>
          <p:cNvSpPr txBox="1">
            <a:spLocks noGrp="1"/>
          </p:cNvSpPr>
          <p:nvPr>
            <p:ph type="subTitle" idx="2"/>
          </p:nvPr>
        </p:nvSpPr>
        <p:spPr>
          <a:xfrm>
            <a:off x="4521500" y="2228206"/>
            <a:ext cx="4799192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Etat de l’art, diagramme cas d’utilisation</a:t>
            </a:r>
            <a:endParaRPr dirty="0"/>
          </a:p>
        </p:txBody>
      </p:sp>
      <p:sp>
        <p:nvSpPr>
          <p:cNvPr id="1471" name="Google Shape;1471;p37"/>
          <p:cNvSpPr txBox="1">
            <a:spLocks noGrp="1"/>
          </p:cNvSpPr>
          <p:nvPr>
            <p:ph type="subTitle" idx="3"/>
          </p:nvPr>
        </p:nvSpPr>
        <p:spPr>
          <a:xfrm>
            <a:off x="641078" y="3905407"/>
            <a:ext cx="372562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Mise en place jeu de donnée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Feature </a:t>
            </a:r>
            <a:r>
              <a:rPr lang="fr-FR" dirty="0" err="1"/>
              <a:t>extrcation</a:t>
            </a:r>
            <a:endParaRPr lang="fr-F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Entrainement du modèle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Implementation</a:t>
            </a:r>
            <a:r>
              <a:rPr lang="fr-FR" dirty="0"/>
              <a:t> dans l’application</a:t>
            </a:r>
            <a:endParaRPr dirty="0"/>
          </a:p>
        </p:txBody>
      </p:sp>
      <p:sp>
        <p:nvSpPr>
          <p:cNvPr id="1472" name="Google Shape;1472;p37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Vidéo de démonstration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Présentation des résultats</a:t>
            </a:r>
          </a:p>
        </p:txBody>
      </p:sp>
      <p:sp>
        <p:nvSpPr>
          <p:cNvPr id="1473" name="Google Shape;1473;p37"/>
          <p:cNvSpPr txBox="1">
            <a:spLocks noGrp="1"/>
          </p:cNvSpPr>
          <p:nvPr>
            <p:ph type="title" idx="5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74" name="Google Shape;1474;p37"/>
          <p:cNvSpPr txBox="1">
            <a:spLocks noGrp="1"/>
          </p:cNvSpPr>
          <p:nvPr>
            <p:ph type="title" idx="6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475" name="Google Shape;1475;p37"/>
          <p:cNvSpPr txBox="1">
            <a:spLocks noGrp="1"/>
          </p:cNvSpPr>
          <p:nvPr>
            <p:ph type="title" idx="7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476" name="Google Shape;1476;p37"/>
          <p:cNvSpPr txBox="1">
            <a:spLocks noGrp="1"/>
          </p:cNvSpPr>
          <p:nvPr>
            <p:ph type="title" idx="8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77" name="Google Shape;1477;p37"/>
          <p:cNvSpPr txBox="1">
            <a:spLocks noGrp="1"/>
          </p:cNvSpPr>
          <p:nvPr>
            <p:ph type="subTitle" idx="13"/>
          </p:nvPr>
        </p:nvSpPr>
        <p:spPr>
          <a:xfrm>
            <a:off x="4366698" y="1901379"/>
            <a:ext cx="4953994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L’analyse du projet</a:t>
            </a:r>
            <a:endParaRPr dirty="0"/>
          </a:p>
        </p:txBody>
      </p:sp>
      <p:sp>
        <p:nvSpPr>
          <p:cNvPr id="1478" name="Google Shape;1478;p37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Programmation</a:t>
            </a:r>
            <a:endParaRPr dirty="0"/>
          </a:p>
        </p:txBody>
      </p:sp>
      <p:sp>
        <p:nvSpPr>
          <p:cNvPr id="1479" name="Google Shape;1479;p37"/>
          <p:cNvSpPr txBox="1">
            <a:spLocks noGrp="1"/>
          </p:cNvSpPr>
          <p:nvPr>
            <p:ph type="subTitle" idx="15"/>
          </p:nvPr>
        </p:nvSpPr>
        <p:spPr>
          <a:xfrm>
            <a:off x="4366698" y="3606777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Résultat</a:t>
            </a:r>
            <a:endParaRPr dirty="0"/>
          </a:p>
        </p:txBody>
      </p: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727DBAB7-EFF5-E718-ABA0-452F8D09CAD1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2;p64">
            <a:extLst>
              <a:ext uri="{FF2B5EF4-FFF2-40B4-BE49-F238E27FC236}">
                <a16:creationId xmlns:a16="http://schemas.microsoft.com/office/drawing/2014/main" id="{8AA54B8B-FA60-2F19-E2F4-5966E7E900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60366" y="622224"/>
            <a:ext cx="5447966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400" dirty="0"/>
              <a:t>A</a:t>
            </a:r>
            <a:r>
              <a:rPr lang="fr-FR" sz="4400" dirty="0"/>
              <a:t>n</a:t>
            </a:r>
            <a:r>
              <a:rPr lang="en" sz="4400" dirty="0"/>
              <a:t>d now what I do ?</a:t>
            </a:r>
            <a:endParaRPr sz="4400" dirty="0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A2D72D8F-1F3F-DDDA-C4E8-DF9B87905519}"/>
              </a:ext>
            </a:extLst>
          </p:cNvPr>
          <p:cNvGrpSpPr/>
          <p:nvPr/>
        </p:nvGrpSpPr>
        <p:grpSpPr>
          <a:xfrm>
            <a:off x="2602818" y="124162"/>
            <a:ext cx="3725333" cy="668004"/>
            <a:chOff x="2808231" y="2560960"/>
            <a:chExt cx="3725333" cy="668004"/>
          </a:xfrm>
        </p:grpSpPr>
        <p:pic>
          <p:nvPicPr>
            <p:cNvPr id="19" name="Graphique 18" descr="Cyclisme avec un remplissage uni">
              <a:extLst>
                <a:ext uri="{FF2B5EF4-FFF2-40B4-BE49-F238E27FC236}">
                  <a16:creationId xmlns:a16="http://schemas.microsoft.com/office/drawing/2014/main" id="{0F513EAB-0B74-643A-3B50-CD70279D4D1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808231" y="2610715"/>
              <a:ext cx="490245" cy="490245"/>
            </a:xfrm>
            <a:prstGeom prst="rect">
              <a:avLst/>
            </a:prstGeom>
          </p:spPr>
        </p:pic>
        <p:pic>
          <p:nvPicPr>
            <p:cNvPr id="20" name="Graphique 19" descr="Marcher avec un remplissage uni">
              <a:extLst>
                <a:ext uri="{FF2B5EF4-FFF2-40B4-BE49-F238E27FC236}">
                  <a16:creationId xmlns:a16="http://schemas.microsoft.com/office/drawing/2014/main" id="{2CC46E9A-419F-CBDD-BA7C-CEFA688BA1C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28588" y="2580618"/>
              <a:ext cx="520342" cy="520342"/>
            </a:xfrm>
            <a:prstGeom prst="rect">
              <a:avLst/>
            </a:prstGeom>
          </p:spPr>
        </p:pic>
        <p:pic>
          <p:nvPicPr>
            <p:cNvPr id="21" name="Graphique 20" descr="Train avec un remplissage uni">
              <a:extLst>
                <a:ext uri="{FF2B5EF4-FFF2-40B4-BE49-F238E27FC236}">
                  <a16:creationId xmlns:a16="http://schemas.microsoft.com/office/drawing/2014/main" id="{23800DE8-D060-60F1-0492-AE671D32A84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307759" y="2629369"/>
              <a:ext cx="480817" cy="480817"/>
            </a:xfrm>
            <a:prstGeom prst="rect">
              <a:avLst/>
            </a:prstGeom>
          </p:spPr>
        </p:pic>
        <p:pic>
          <p:nvPicPr>
            <p:cNvPr id="22" name="Graphique 21" descr="Bus avec un remplissage uni">
              <a:extLst>
                <a:ext uri="{FF2B5EF4-FFF2-40B4-BE49-F238E27FC236}">
                  <a16:creationId xmlns:a16="http://schemas.microsoft.com/office/drawing/2014/main" id="{1CDEDEC2-3728-CC74-ADD5-51C0F2FD0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885218" y="2580618"/>
              <a:ext cx="648346" cy="648346"/>
            </a:xfrm>
            <a:prstGeom prst="rect">
              <a:avLst/>
            </a:prstGeom>
          </p:spPr>
        </p:pic>
        <p:pic>
          <p:nvPicPr>
            <p:cNvPr id="23" name="Image 22" descr="Une image contenant Graphique, Police, symbole, graphisme&#10;&#10;Description générée automatiquement">
              <a:extLst>
                <a:ext uri="{FF2B5EF4-FFF2-40B4-BE49-F238E27FC236}">
                  <a16:creationId xmlns:a16="http://schemas.microsoft.com/office/drawing/2014/main" id="{A0C28023-4656-F26C-9CEE-DEC72144301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259297" y="2560960"/>
              <a:ext cx="612899" cy="520964"/>
            </a:xfrm>
            <a:prstGeom prst="rect">
              <a:avLst/>
            </a:prstGeom>
          </p:spPr>
        </p:pic>
      </p:grp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E37F055C-6B39-F38F-2B77-83BB221870AE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535057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1195217" y="2897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br>
              <a:rPr lang="fr-FR" sz="2800" dirty="0">
                <a:solidFill>
                  <a:schemeClr val="tx1"/>
                </a:solidFill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fr-FR" sz="2800" dirty="0"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fr-FR" sz="2800" dirty="0" err="1"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Detection</a:t>
            </a:r>
            <a:r>
              <a:rPr lang="fr-FR" sz="2800" dirty="0"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 of the </a:t>
            </a:r>
            <a:r>
              <a:rPr lang="fr-FR" sz="2800" dirty="0" err="1"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floor-changing</a:t>
            </a:r>
            <a:r>
              <a:rPr lang="fr-FR" sz="2800" dirty="0"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fr-FR" sz="2800" dirty="0" err="1"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activity</a:t>
            </a:r>
            <a:endParaRPr sz="2800" dirty="0">
              <a:solidFill>
                <a:schemeClr val="dk1"/>
              </a:solidFill>
            </a:endParaRPr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2808231" y="3037194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76A4505C-ACA2-5D1C-ADFD-7F1DDB439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759" y="3800459"/>
            <a:ext cx="1773419" cy="11414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D04483F7-B315-1D88-8B91-9930B3106E54}"/>
                  </a:ext>
                </a:extLst>
              </p14:cNvPr>
              <p14:cNvContentPartPr/>
              <p14:nvPr/>
            </p14:nvContentPartPr>
            <p14:xfrm>
              <a:off x="624680" y="1727120"/>
              <a:ext cx="360" cy="36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D04483F7-B315-1D88-8B91-9930B3106E5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8560" y="172100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E8F9FC39-5902-8D10-9C79-66D642F0A6E6}"/>
              </a:ext>
            </a:extLst>
          </p:cNvPr>
          <p:cNvSpPr txBox="1"/>
          <p:nvPr/>
        </p:nvSpPr>
        <p:spPr>
          <a:xfrm>
            <a:off x="8813800" y="470056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</a:t>
            </a:r>
          </a:p>
        </p:txBody>
      </p:sp>
      <p:pic>
        <p:nvPicPr>
          <p:cNvPr id="12" name="Graphique 11" descr="Ascenseur avec un remplissage uni">
            <a:extLst>
              <a:ext uri="{FF2B5EF4-FFF2-40B4-BE49-F238E27FC236}">
                <a16:creationId xmlns:a16="http://schemas.microsoft.com/office/drawing/2014/main" id="{65ECE720-9E8B-3696-F407-BC391B07C7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13280" y="2436460"/>
            <a:ext cx="603010" cy="603010"/>
          </a:xfrm>
          <a:prstGeom prst="rect">
            <a:avLst/>
          </a:prstGeom>
        </p:spPr>
      </p:pic>
      <p:pic>
        <p:nvPicPr>
          <p:cNvPr id="15" name="Graphique 14" descr="Ascenseur montant avec un remplissage uni">
            <a:extLst>
              <a:ext uri="{FF2B5EF4-FFF2-40B4-BE49-F238E27FC236}">
                <a16:creationId xmlns:a16="http://schemas.microsoft.com/office/drawing/2014/main" id="{8959785B-A77A-381D-57FD-226A9437ADA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76974" y="2532039"/>
            <a:ext cx="475801" cy="475801"/>
          </a:xfrm>
          <a:prstGeom prst="rect">
            <a:avLst/>
          </a:prstGeom>
        </p:spPr>
      </p:pic>
      <p:pic>
        <p:nvPicPr>
          <p:cNvPr id="19" name="Graphique 18" descr="En haut avec un remplissage uni">
            <a:extLst>
              <a:ext uri="{FF2B5EF4-FFF2-40B4-BE49-F238E27FC236}">
                <a16:creationId xmlns:a16="http://schemas.microsoft.com/office/drawing/2014/main" id="{28E8303E-65B2-C9C0-A382-CFC0D4DBDB2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70917" y="2618506"/>
            <a:ext cx="412726" cy="4127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68;p37">
            <a:extLst>
              <a:ext uri="{FF2B5EF4-FFF2-40B4-BE49-F238E27FC236}">
                <a16:creationId xmlns:a16="http://schemas.microsoft.com/office/drawing/2014/main" id="{8F9495AA-CEE9-19C5-164B-4306B8C02097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10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BCA7FE16-950A-0CBD-C3ED-6898509F1643}"/>
              </a:ext>
            </a:extLst>
          </p:cNvPr>
          <p:cNvGrpSpPr/>
          <p:nvPr/>
        </p:nvGrpSpPr>
        <p:grpSpPr>
          <a:xfrm>
            <a:off x="158431" y="1242048"/>
            <a:ext cx="1888421" cy="3698158"/>
            <a:chOff x="501133" y="553064"/>
            <a:chExt cx="1888421" cy="3698158"/>
          </a:xfrm>
        </p:grpSpPr>
        <p:pic>
          <p:nvPicPr>
            <p:cNvPr id="14" name="Image 13" descr="Une image contenant texte, capture d’écran, logiciel, Système d’exploitation&#10;&#10;Description générée automatiquement">
              <a:extLst>
                <a:ext uri="{FF2B5EF4-FFF2-40B4-BE49-F238E27FC236}">
                  <a16:creationId xmlns:a16="http://schemas.microsoft.com/office/drawing/2014/main" id="{5E4EB2E5-800F-873E-7057-C2FD61867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133" y="553064"/>
              <a:ext cx="1888421" cy="3698158"/>
            </a:xfrm>
            <a:prstGeom prst="rect">
              <a:avLst/>
            </a:prstGeom>
          </p:spPr>
        </p:pic>
        <p:sp>
          <p:nvSpPr>
            <p:cNvPr id="17" name="Ellipse 16">
              <a:extLst>
                <a:ext uri="{FF2B5EF4-FFF2-40B4-BE49-F238E27FC236}">
                  <a16:creationId xmlns:a16="http://schemas.microsoft.com/office/drawing/2014/main" id="{A84D3FB6-C2A5-D796-A773-5D1AB578CCA0}"/>
                </a:ext>
              </a:extLst>
            </p:cNvPr>
            <p:cNvSpPr/>
            <p:nvPr/>
          </p:nvSpPr>
          <p:spPr>
            <a:xfrm>
              <a:off x="925462" y="3111909"/>
              <a:ext cx="1039761" cy="39083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297321DA-405C-31C7-2900-3686E375463E}"/>
              </a:ext>
            </a:extLst>
          </p:cNvPr>
          <p:cNvSpPr txBox="1"/>
          <p:nvPr/>
        </p:nvSpPr>
        <p:spPr>
          <a:xfrm>
            <a:off x="4643566" y="951774"/>
            <a:ext cx="32784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New page on the app </a:t>
            </a:r>
            <a:r>
              <a:rPr lang="fr-FR" dirty="0" err="1"/>
              <a:t>VerticalFragment</a:t>
            </a:r>
            <a:endParaRPr lang="fr-FR" dirty="0"/>
          </a:p>
          <a:p>
            <a:endParaRPr lang="fr-FR" dirty="0"/>
          </a:p>
          <a:p>
            <a:r>
              <a:rPr lang="fr-FR" dirty="0" err="1"/>
              <a:t>Create</a:t>
            </a:r>
            <a:r>
              <a:rPr lang="fr-FR" dirty="0"/>
              <a:t> a new </a:t>
            </a:r>
            <a:r>
              <a:rPr lang="fr-FR" dirty="0" err="1"/>
              <a:t>button</a:t>
            </a:r>
            <a:r>
              <a:rPr lang="fr-FR" dirty="0"/>
              <a:t> in the </a:t>
            </a:r>
            <a:r>
              <a:rPr lang="fr-FR" dirty="0" err="1"/>
              <a:t>HomePage</a:t>
            </a:r>
            <a:r>
              <a:rPr lang="fr-FR" dirty="0"/>
              <a:t> 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ECA32307-10A4-A714-8186-D19063007C9C}"/>
              </a:ext>
            </a:extLst>
          </p:cNvPr>
          <p:cNvSpPr txBox="1"/>
          <p:nvPr/>
        </p:nvSpPr>
        <p:spPr>
          <a:xfrm>
            <a:off x="5119218" y="2395871"/>
            <a:ext cx="349531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5 </a:t>
            </a:r>
            <a:r>
              <a:rPr lang="fr-FR" dirty="0" err="1"/>
              <a:t>activity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+ escalator</a:t>
            </a:r>
          </a:p>
          <a:p>
            <a:r>
              <a:rPr lang="fr-FR" dirty="0"/>
              <a:t>+ </a:t>
            </a:r>
            <a:r>
              <a:rPr lang="fr-FR" dirty="0" err="1"/>
              <a:t>elevator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stair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still</a:t>
            </a:r>
            <a:endParaRPr lang="fr-FR" dirty="0"/>
          </a:p>
          <a:p>
            <a:r>
              <a:rPr lang="fr-FR" dirty="0"/>
              <a:t>+ </a:t>
            </a:r>
            <a:r>
              <a:rPr lang="fr-FR" dirty="0" err="1"/>
              <a:t>walk</a:t>
            </a:r>
            <a:endParaRPr lang="fr-FR" dirty="0"/>
          </a:p>
        </p:txBody>
      </p:sp>
      <p:sp>
        <p:nvSpPr>
          <p:cNvPr id="5" name="Google Shape;1492;p38">
            <a:extLst>
              <a:ext uri="{FF2B5EF4-FFF2-40B4-BE49-F238E27FC236}">
                <a16:creationId xmlns:a16="http://schemas.microsoft.com/office/drawing/2014/main" id="{B51007BE-8AC5-A0CF-2579-F3E04B3E040C}"/>
              </a:ext>
            </a:extLst>
          </p:cNvPr>
          <p:cNvSpPr txBox="1">
            <a:spLocks/>
          </p:cNvSpPr>
          <p:nvPr/>
        </p:nvSpPr>
        <p:spPr>
          <a:xfrm>
            <a:off x="84153" y="109974"/>
            <a:ext cx="9266455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fr-FR" dirty="0"/>
              <a:t>Ajout d’une nouvelle page dans l’application:</a:t>
            </a:r>
          </a:p>
        </p:txBody>
      </p:sp>
      <p:pic>
        <p:nvPicPr>
          <p:cNvPr id="8" name="Image 7" descr="Une image contenant texte, capture d’écran, Police, Système d’exploitation&#10;&#10;Description générée automatiquement">
            <a:extLst>
              <a:ext uri="{FF2B5EF4-FFF2-40B4-BE49-F238E27FC236}">
                <a16:creationId xmlns:a16="http://schemas.microsoft.com/office/drawing/2014/main" id="{BB9D9DD0-BD73-A0D3-C01F-6C63B0322C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6767" y="1242047"/>
            <a:ext cx="1888421" cy="369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8619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68;p37">
            <a:extLst>
              <a:ext uri="{FF2B5EF4-FFF2-40B4-BE49-F238E27FC236}">
                <a16:creationId xmlns:a16="http://schemas.microsoft.com/office/drawing/2014/main" id="{8F9495AA-CEE9-19C5-164B-4306B8C02097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11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C13FB203-5A71-670E-2794-6A3B3E34D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345" y="640685"/>
            <a:ext cx="7401958" cy="1781424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C504D0F-54E1-514A-E958-14F523CC97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442" y="2567214"/>
            <a:ext cx="2475402" cy="247540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FA79D853-FC54-45F4-FA62-DD080F1C4274}"/>
              </a:ext>
            </a:extLst>
          </p:cNvPr>
          <p:cNvSpPr txBox="1"/>
          <p:nvPr/>
        </p:nvSpPr>
        <p:spPr>
          <a:xfrm>
            <a:off x="4671753" y="3204177"/>
            <a:ext cx="3496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+ </a:t>
            </a:r>
            <a:r>
              <a:rPr lang="fr-FR" dirty="0" err="1"/>
              <a:t>add</a:t>
            </a:r>
            <a:r>
              <a:rPr lang="fr-FR" dirty="0"/>
              <a:t> the capture of the </a:t>
            </a:r>
            <a:r>
              <a:rPr lang="fr-FR" dirty="0" err="1"/>
              <a:t>barometer</a:t>
            </a:r>
            <a:r>
              <a:rPr lang="fr-FR" dirty="0"/>
              <a:t> </a:t>
            </a:r>
            <a:r>
              <a:rPr lang="fr-FR" dirty="0" err="1"/>
              <a:t>Sensor</a:t>
            </a:r>
            <a:endParaRPr lang="fr-FR" dirty="0"/>
          </a:p>
        </p:txBody>
      </p:sp>
      <p:sp>
        <p:nvSpPr>
          <p:cNvPr id="5" name="Google Shape;1492;p38">
            <a:extLst>
              <a:ext uri="{FF2B5EF4-FFF2-40B4-BE49-F238E27FC236}">
                <a16:creationId xmlns:a16="http://schemas.microsoft.com/office/drawing/2014/main" id="{576148FC-DFA5-C5D6-5CE5-08C3DF34A840}"/>
              </a:ext>
            </a:extLst>
          </p:cNvPr>
          <p:cNvSpPr txBox="1">
            <a:spLocks/>
          </p:cNvSpPr>
          <p:nvPr/>
        </p:nvSpPr>
        <p:spPr>
          <a:xfrm>
            <a:off x="0" y="-84737"/>
            <a:ext cx="597561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fr-FR" dirty="0" err="1"/>
              <a:t>Barometer</a:t>
            </a:r>
            <a:r>
              <a:rPr lang="fr-FR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30383669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1468;p37">
            <a:extLst>
              <a:ext uri="{FF2B5EF4-FFF2-40B4-BE49-F238E27FC236}">
                <a16:creationId xmlns:a16="http://schemas.microsoft.com/office/drawing/2014/main" id="{8F9495AA-CEE9-19C5-164B-4306B8C02097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15</a:t>
            </a:r>
          </a:p>
        </p:txBody>
      </p:sp>
      <p:sp>
        <p:nvSpPr>
          <p:cNvPr id="2" name="Google Shape;1492;p38">
            <a:extLst>
              <a:ext uri="{FF2B5EF4-FFF2-40B4-BE49-F238E27FC236}">
                <a16:creationId xmlns:a16="http://schemas.microsoft.com/office/drawing/2014/main" id="{C5A395E1-216E-BD3D-DBE5-8E0193F60BEC}"/>
              </a:ext>
            </a:extLst>
          </p:cNvPr>
          <p:cNvSpPr txBox="1">
            <a:spLocks/>
          </p:cNvSpPr>
          <p:nvPr/>
        </p:nvSpPr>
        <p:spPr>
          <a:xfrm>
            <a:off x="409876" y="61093"/>
            <a:ext cx="832424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fr-FR" dirty="0"/>
              <a:t>Data </a:t>
            </a:r>
            <a:r>
              <a:rPr lang="fr-FR" dirty="0" err="1"/>
              <a:t>visualization</a:t>
            </a:r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F91B5127-15E7-447B-BB52-AE018E59B8E3}"/>
              </a:ext>
            </a:extLst>
          </p:cNvPr>
          <p:cNvSpPr txBox="1"/>
          <p:nvPr/>
        </p:nvSpPr>
        <p:spPr>
          <a:xfrm>
            <a:off x="808295" y="4433423"/>
            <a:ext cx="3237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Escalator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AEB41DE4-1628-CE58-C289-A00EF989455B}"/>
              </a:ext>
            </a:extLst>
          </p:cNvPr>
          <p:cNvSpPr txBox="1"/>
          <p:nvPr/>
        </p:nvSpPr>
        <p:spPr>
          <a:xfrm>
            <a:off x="6148226" y="4433423"/>
            <a:ext cx="3237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Elevator</a:t>
            </a:r>
            <a:endParaRPr lang="fr-FR" dirty="0"/>
          </a:p>
        </p:txBody>
      </p:sp>
      <p:pic>
        <p:nvPicPr>
          <p:cNvPr id="5" name="Image 4" descr="Une image contenant texte, diagramme, Plan, Parallèle&#10;&#10;Description générée automatiquement">
            <a:extLst>
              <a:ext uri="{FF2B5EF4-FFF2-40B4-BE49-F238E27FC236}">
                <a16:creationId xmlns:a16="http://schemas.microsoft.com/office/drawing/2014/main" id="{8D96FE6F-F201-CA4A-6E9B-77AEF97781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953941"/>
            <a:ext cx="4331971" cy="3094265"/>
          </a:xfrm>
          <a:prstGeom prst="rect">
            <a:avLst/>
          </a:prstGeom>
        </p:spPr>
      </p:pic>
      <p:pic>
        <p:nvPicPr>
          <p:cNvPr id="7" name="Image 6" descr="Une image contenant texte, diagramme, capture d’écran, Police&#10;&#10;Description générée automatiquement">
            <a:extLst>
              <a:ext uri="{FF2B5EF4-FFF2-40B4-BE49-F238E27FC236}">
                <a16:creationId xmlns:a16="http://schemas.microsoft.com/office/drawing/2014/main" id="{8D1CA6B5-4851-D156-6D5C-664BBBBD26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980" y="953941"/>
            <a:ext cx="4331971" cy="3094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6893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343F0536-E3B6-082E-A1C1-A6386A124FC4}"/>
              </a:ext>
            </a:extLst>
          </p:cNvPr>
          <p:cNvSpPr txBox="1"/>
          <p:nvPr/>
        </p:nvSpPr>
        <p:spPr>
          <a:xfrm>
            <a:off x="1526963" y="4246906"/>
            <a:ext cx="20937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Stair</a:t>
            </a:r>
            <a:endParaRPr lang="fr-FR" dirty="0"/>
          </a:p>
        </p:txBody>
      </p:sp>
      <p:sp>
        <p:nvSpPr>
          <p:cNvPr id="8" name="Google Shape;1492;p38">
            <a:extLst>
              <a:ext uri="{FF2B5EF4-FFF2-40B4-BE49-F238E27FC236}">
                <a16:creationId xmlns:a16="http://schemas.microsoft.com/office/drawing/2014/main" id="{9A4F5412-CC9F-2B20-392D-3995C7920497}"/>
              </a:ext>
            </a:extLst>
          </p:cNvPr>
          <p:cNvSpPr txBox="1">
            <a:spLocks/>
          </p:cNvSpPr>
          <p:nvPr/>
        </p:nvSpPr>
        <p:spPr>
          <a:xfrm>
            <a:off x="409876" y="61093"/>
            <a:ext cx="832424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fr-FR" dirty="0"/>
              <a:t>Data </a:t>
            </a:r>
            <a:r>
              <a:rPr lang="fr-FR" dirty="0" err="1"/>
              <a:t>visualization</a:t>
            </a:r>
            <a:endParaRPr lang="fr-FR" dirty="0"/>
          </a:p>
        </p:txBody>
      </p: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8BC01A58-1D48-D3B4-37DC-1D34BE344635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16</a:t>
            </a:r>
          </a:p>
        </p:txBody>
      </p:sp>
      <p:pic>
        <p:nvPicPr>
          <p:cNvPr id="4" name="Image 3" descr="Une image contenant texte, Police, écriture manuscrite, capture d’écran&#10;&#10;Description générée automatiquement">
            <a:extLst>
              <a:ext uri="{FF2B5EF4-FFF2-40B4-BE49-F238E27FC236}">
                <a16:creationId xmlns:a16="http://schemas.microsoft.com/office/drawing/2014/main" id="{EE00B006-1AA4-231D-8025-A99050DCAA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1" y="817172"/>
            <a:ext cx="4478873" cy="3199195"/>
          </a:xfrm>
          <a:prstGeom prst="rect">
            <a:avLst/>
          </a:prstGeom>
        </p:spPr>
      </p:pic>
      <p:pic>
        <p:nvPicPr>
          <p:cNvPr id="10" name="Image 9" descr="Une image contenant texte, Police, capture d’écran, diagramme&#10;&#10;Description générée automatiquement">
            <a:extLst>
              <a:ext uri="{FF2B5EF4-FFF2-40B4-BE49-F238E27FC236}">
                <a16:creationId xmlns:a16="http://schemas.microsoft.com/office/drawing/2014/main" id="{AE46AB93-69F5-BFE8-AB44-B3FC98412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3622" y="602522"/>
            <a:ext cx="3730502" cy="2664645"/>
          </a:xfrm>
          <a:prstGeom prst="rect">
            <a:avLst/>
          </a:prstGeom>
        </p:spPr>
      </p:pic>
      <p:pic>
        <p:nvPicPr>
          <p:cNvPr id="12" name="Image 11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A7A91D4D-67CF-3A87-286B-438FD441BC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334" y="3240396"/>
            <a:ext cx="2578815" cy="184201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53186FC-3B0C-F5C7-4332-3DC6E9FF7184}"/>
              </a:ext>
            </a:extLst>
          </p:cNvPr>
          <p:cNvSpPr txBox="1"/>
          <p:nvPr/>
        </p:nvSpPr>
        <p:spPr>
          <a:xfrm>
            <a:off x="7924016" y="2810313"/>
            <a:ext cx="3237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Walk</a:t>
            </a:r>
            <a:endParaRPr lang="fr-FR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1680776-3D5F-9211-96E8-77E78E4C212F}"/>
              </a:ext>
            </a:extLst>
          </p:cNvPr>
          <p:cNvSpPr txBox="1"/>
          <p:nvPr/>
        </p:nvSpPr>
        <p:spPr>
          <a:xfrm>
            <a:off x="6402475" y="4364322"/>
            <a:ext cx="3237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Still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45486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492;p38">
            <a:extLst>
              <a:ext uri="{FF2B5EF4-FFF2-40B4-BE49-F238E27FC236}">
                <a16:creationId xmlns:a16="http://schemas.microsoft.com/office/drawing/2014/main" id="{9A4F5412-CC9F-2B20-392D-3995C7920497}"/>
              </a:ext>
            </a:extLst>
          </p:cNvPr>
          <p:cNvSpPr txBox="1">
            <a:spLocks/>
          </p:cNvSpPr>
          <p:nvPr/>
        </p:nvSpPr>
        <p:spPr>
          <a:xfrm>
            <a:off x="409876" y="61093"/>
            <a:ext cx="8324248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fr-FR" dirty="0"/>
              <a:t>Data </a:t>
            </a:r>
            <a:r>
              <a:rPr lang="fr-FR" dirty="0" err="1"/>
              <a:t>visualization</a:t>
            </a:r>
            <a:endParaRPr lang="fr-FR" dirty="0"/>
          </a:p>
        </p:txBody>
      </p: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8BC01A58-1D48-D3B4-37DC-1D34BE344635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16</a:t>
            </a:r>
          </a:p>
        </p:txBody>
      </p:sp>
      <p:pic>
        <p:nvPicPr>
          <p:cNvPr id="12" name="Image 11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A7A91D4D-67CF-3A87-286B-438FD441B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076" y="902893"/>
            <a:ext cx="4649832" cy="3321309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1680776-3D5F-9211-96E8-77E78E4C212F}"/>
              </a:ext>
            </a:extLst>
          </p:cNvPr>
          <p:cNvSpPr txBox="1"/>
          <p:nvPr/>
        </p:nvSpPr>
        <p:spPr>
          <a:xfrm>
            <a:off x="4477810" y="4323652"/>
            <a:ext cx="32374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/>
              <a:t>Still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35418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73040F-1CBB-BD45-9E7C-32E058A8F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re 2">
            <a:extLst>
              <a:ext uri="{FF2B5EF4-FFF2-40B4-BE49-F238E27FC236}">
                <a16:creationId xmlns:a16="http://schemas.microsoft.com/office/drawing/2014/main" id="{C8BC1654-5B85-B302-FD48-1C658E901198}"/>
              </a:ext>
            </a:extLst>
          </p:cNvPr>
          <p:cNvSpPr>
            <a:spLocks noGrp="1"/>
          </p:cNvSpPr>
          <p:nvPr>
            <p:ph type="title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4C5A73C5-3E49-310A-087D-59750C1090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6" name="Image 5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7238FDAF-0A06-1198-B3A7-74BDA4DCE9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9525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2;p38">
            <a:extLst>
              <a:ext uri="{FF2B5EF4-FFF2-40B4-BE49-F238E27FC236}">
                <a16:creationId xmlns:a16="http://schemas.microsoft.com/office/drawing/2014/main" id="{02BFFF7C-63B9-8C89-5632-8C485817BD4A}"/>
              </a:ext>
            </a:extLst>
          </p:cNvPr>
          <p:cNvSpPr txBox="1">
            <a:spLocks/>
          </p:cNvSpPr>
          <p:nvPr/>
        </p:nvSpPr>
        <p:spPr>
          <a:xfrm>
            <a:off x="-416615" y="213270"/>
            <a:ext cx="91440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fr-FR" dirty="0" err="1"/>
              <a:t>Executable</a:t>
            </a:r>
            <a:r>
              <a:rPr lang="fr-FR" dirty="0"/>
              <a:t> CPP for the </a:t>
            </a:r>
            <a:r>
              <a:rPr lang="fr-FR" dirty="0" err="1"/>
              <a:t>feature</a:t>
            </a:r>
            <a:r>
              <a:rPr lang="fr-FR" dirty="0"/>
              <a:t> extraction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96FA24B-64C5-574B-EB1E-2D63581E6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2806"/>
            <a:ext cx="9144000" cy="745714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471469F4-3226-4DD5-C03E-A740180F6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530" y="2137507"/>
            <a:ext cx="4077202" cy="3028780"/>
          </a:xfrm>
          <a:prstGeom prst="rect">
            <a:avLst/>
          </a:prstGeom>
        </p:spPr>
      </p:pic>
      <p:sp>
        <p:nvSpPr>
          <p:cNvPr id="3" name="Google Shape;1468;p37">
            <a:extLst>
              <a:ext uri="{FF2B5EF4-FFF2-40B4-BE49-F238E27FC236}">
                <a16:creationId xmlns:a16="http://schemas.microsoft.com/office/drawing/2014/main" id="{020E366A-A022-064C-FB90-7997A1558B1E}"/>
              </a:ext>
            </a:extLst>
          </p:cNvPr>
          <p:cNvSpPr txBox="1">
            <a:spLocks/>
          </p:cNvSpPr>
          <p:nvPr/>
        </p:nvSpPr>
        <p:spPr>
          <a:xfrm>
            <a:off x="8727385" y="4839693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257818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5E58EBD2-0588-B425-5A1A-2284505134D3}"/>
              </a:ext>
            </a:extLst>
          </p:cNvPr>
          <p:cNvSpPr txBox="1"/>
          <p:nvPr/>
        </p:nvSpPr>
        <p:spPr>
          <a:xfrm>
            <a:off x="3880557" y="832528"/>
            <a:ext cx="5241424" cy="4193766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77C46AD0-D80D-8459-F515-01CED84549A8}"/>
              </a:ext>
            </a:extLst>
          </p:cNvPr>
          <p:cNvSpPr txBox="1"/>
          <p:nvPr/>
        </p:nvSpPr>
        <p:spPr>
          <a:xfrm>
            <a:off x="203526" y="1105908"/>
            <a:ext cx="3621157" cy="1924872"/>
          </a:xfrm>
          <a:prstGeom prst="rect">
            <a:avLst/>
          </a:prstGeom>
          <a:noFill/>
          <a:ln w="19050"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fr-FR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1C73DE8-F644-BD1E-9ED7-B428D94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7697" y="117205"/>
            <a:ext cx="8468605" cy="841800"/>
          </a:xfrm>
        </p:spPr>
        <p:txBody>
          <a:bodyPr/>
          <a:lstStyle/>
          <a:p>
            <a:r>
              <a:rPr lang="fr-FR" sz="3200" dirty="0" err="1"/>
              <a:t>Implementation</a:t>
            </a:r>
            <a:r>
              <a:rPr lang="fr-FR" sz="3200" dirty="0"/>
              <a:t> in the app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716A26D-F1AE-C664-AF77-66C0B419D22D}"/>
              </a:ext>
            </a:extLst>
          </p:cNvPr>
          <p:cNvSpPr/>
          <p:nvPr/>
        </p:nvSpPr>
        <p:spPr>
          <a:xfrm>
            <a:off x="2315181" y="1397481"/>
            <a:ext cx="1253209" cy="523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BA7E2AB-320C-9B2E-69FE-8388B6085D19}"/>
              </a:ext>
            </a:extLst>
          </p:cNvPr>
          <p:cNvSpPr txBox="1"/>
          <p:nvPr/>
        </p:nvSpPr>
        <p:spPr>
          <a:xfrm>
            <a:off x="2447416" y="1505202"/>
            <a:ext cx="162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IMU DATA</a:t>
            </a:r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DCE08961-AAEA-D78C-57BE-D35D5E0E9554}"/>
              </a:ext>
            </a:extLst>
          </p:cNvPr>
          <p:cNvGrpSpPr/>
          <p:nvPr/>
        </p:nvGrpSpPr>
        <p:grpSpPr>
          <a:xfrm>
            <a:off x="6786820" y="1269898"/>
            <a:ext cx="1685973" cy="523221"/>
            <a:chOff x="6786820" y="1269898"/>
            <a:chExt cx="1685973" cy="523221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8BBA4CF-1BEE-11EE-34B6-7CC993469C5C}"/>
                </a:ext>
              </a:extLst>
            </p:cNvPr>
            <p:cNvSpPr/>
            <p:nvPr/>
          </p:nvSpPr>
          <p:spPr>
            <a:xfrm>
              <a:off x="6786820" y="1269898"/>
              <a:ext cx="773707" cy="523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7DCE8FB7-C0C7-C537-3873-2707AA784348}"/>
                </a:ext>
              </a:extLst>
            </p:cNvPr>
            <p:cNvSpPr txBox="1"/>
            <p:nvPr/>
          </p:nvSpPr>
          <p:spPr>
            <a:xfrm>
              <a:off x="6852149" y="1405665"/>
              <a:ext cx="1620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MAIN</a:t>
              </a:r>
            </a:p>
          </p:txBody>
        </p:sp>
      </p:grpSp>
      <p:grpSp>
        <p:nvGrpSpPr>
          <p:cNvPr id="61" name="Groupe 60">
            <a:extLst>
              <a:ext uri="{FF2B5EF4-FFF2-40B4-BE49-F238E27FC236}">
                <a16:creationId xmlns:a16="http://schemas.microsoft.com/office/drawing/2014/main" id="{89374CCB-3C3E-4762-E2E3-AC2802F0A934}"/>
              </a:ext>
            </a:extLst>
          </p:cNvPr>
          <p:cNvGrpSpPr/>
          <p:nvPr/>
        </p:nvGrpSpPr>
        <p:grpSpPr>
          <a:xfrm>
            <a:off x="3917795" y="2518168"/>
            <a:ext cx="1833072" cy="523221"/>
            <a:chOff x="5340879" y="2909128"/>
            <a:chExt cx="1833072" cy="523221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5895CE4-2728-819D-D1A1-B8661109D2AF}"/>
                </a:ext>
              </a:extLst>
            </p:cNvPr>
            <p:cNvSpPr/>
            <p:nvPr/>
          </p:nvSpPr>
          <p:spPr>
            <a:xfrm>
              <a:off x="5340879" y="2909128"/>
              <a:ext cx="1833072" cy="523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4B331F35-005B-9972-CB19-5E71619808A7}"/>
                </a:ext>
              </a:extLst>
            </p:cNvPr>
            <p:cNvSpPr txBox="1"/>
            <p:nvPr/>
          </p:nvSpPr>
          <p:spPr>
            <a:xfrm>
              <a:off x="5421075" y="3016849"/>
              <a:ext cx="172508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VERTICALMODEL</a:t>
              </a:r>
            </a:p>
          </p:txBody>
        </p:sp>
      </p:grp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895EBA96-B80E-86AC-414F-3E436AE8D76E}"/>
              </a:ext>
            </a:extLst>
          </p:cNvPr>
          <p:cNvGrpSpPr/>
          <p:nvPr/>
        </p:nvGrpSpPr>
        <p:grpSpPr>
          <a:xfrm>
            <a:off x="5136552" y="4432542"/>
            <a:ext cx="2715490" cy="523221"/>
            <a:chOff x="5208648" y="3919697"/>
            <a:chExt cx="1643501" cy="523221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C123CEA-AFF1-9727-E6EF-BF37E0EF8073}"/>
                </a:ext>
              </a:extLst>
            </p:cNvPr>
            <p:cNvSpPr/>
            <p:nvPr/>
          </p:nvSpPr>
          <p:spPr>
            <a:xfrm>
              <a:off x="5208648" y="3919697"/>
              <a:ext cx="1430045" cy="523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F7A43507-8076-F4EA-46E0-8E0B8926FB1A}"/>
                </a:ext>
              </a:extLst>
            </p:cNvPr>
            <p:cNvSpPr txBox="1"/>
            <p:nvPr/>
          </p:nvSpPr>
          <p:spPr>
            <a:xfrm>
              <a:off x="5231505" y="3919698"/>
              <a:ext cx="1620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FEATURE CALCULATOR</a:t>
              </a:r>
            </a:p>
          </p:txBody>
        </p:sp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B542C0E4-C46A-5378-6C93-502786E17D9D}"/>
              </a:ext>
            </a:extLst>
          </p:cNvPr>
          <p:cNvGrpSpPr/>
          <p:nvPr/>
        </p:nvGrpSpPr>
        <p:grpSpPr>
          <a:xfrm>
            <a:off x="4157513" y="3846822"/>
            <a:ext cx="1620644" cy="363336"/>
            <a:chOff x="7041720" y="3975256"/>
            <a:chExt cx="1620644" cy="363336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5744FA1-2B32-2D9A-3D91-5E978846D884}"/>
                </a:ext>
              </a:extLst>
            </p:cNvPr>
            <p:cNvSpPr/>
            <p:nvPr/>
          </p:nvSpPr>
          <p:spPr>
            <a:xfrm>
              <a:off x="7041720" y="3975256"/>
              <a:ext cx="1166132" cy="363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1CF78F9F-3D6B-D013-048E-E01718FC201D}"/>
                </a:ext>
              </a:extLst>
            </p:cNvPr>
            <p:cNvSpPr txBox="1"/>
            <p:nvPr/>
          </p:nvSpPr>
          <p:spPr>
            <a:xfrm>
              <a:off x="7041720" y="3975256"/>
              <a:ext cx="1620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FEATURES</a:t>
              </a:r>
            </a:p>
          </p:txBody>
        </p:sp>
      </p:grpSp>
      <p:grpSp>
        <p:nvGrpSpPr>
          <p:cNvPr id="62" name="Groupe 61">
            <a:extLst>
              <a:ext uri="{FF2B5EF4-FFF2-40B4-BE49-F238E27FC236}">
                <a16:creationId xmlns:a16="http://schemas.microsoft.com/office/drawing/2014/main" id="{2EB78669-A074-44CD-1E07-94C251E378D0}"/>
              </a:ext>
            </a:extLst>
          </p:cNvPr>
          <p:cNvGrpSpPr/>
          <p:nvPr/>
        </p:nvGrpSpPr>
        <p:grpSpPr>
          <a:xfrm>
            <a:off x="7254148" y="2918971"/>
            <a:ext cx="1889851" cy="523221"/>
            <a:chOff x="7254148" y="2918971"/>
            <a:chExt cx="1889851" cy="523221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F01CA84D-C836-4AEE-BCA5-D1B88D4135F0}"/>
                </a:ext>
              </a:extLst>
            </p:cNvPr>
            <p:cNvSpPr/>
            <p:nvPr/>
          </p:nvSpPr>
          <p:spPr>
            <a:xfrm>
              <a:off x="7254148" y="2918971"/>
              <a:ext cx="1833072" cy="523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B3BDCBCD-AE45-CBAC-1907-D5681CD4A5E6}"/>
                </a:ext>
              </a:extLst>
            </p:cNvPr>
            <p:cNvSpPr txBox="1"/>
            <p:nvPr/>
          </p:nvSpPr>
          <p:spPr>
            <a:xfrm>
              <a:off x="7334344" y="3026692"/>
              <a:ext cx="18096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SMARTVERTICAL</a:t>
              </a:r>
            </a:p>
          </p:txBody>
        </p:sp>
      </p:grp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AC220EEA-4B65-523E-34E0-345194E5AF74}"/>
              </a:ext>
            </a:extLst>
          </p:cNvPr>
          <p:cNvCxnSpPr/>
          <p:nvPr/>
        </p:nvCxnSpPr>
        <p:spPr>
          <a:xfrm>
            <a:off x="3568390" y="1505202"/>
            <a:ext cx="312234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CC22C348-190A-C25B-4378-2769E379197E}"/>
              </a:ext>
            </a:extLst>
          </p:cNvPr>
          <p:cNvSpPr txBox="1"/>
          <p:nvPr/>
        </p:nvSpPr>
        <p:spPr>
          <a:xfrm>
            <a:off x="4218598" y="1179284"/>
            <a:ext cx="22674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Envoie mesures capteurs</a:t>
            </a:r>
          </a:p>
        </p:txBody>
      </p: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F5433D3F-722F-1F4B-B367-81FB9F4F3EEB}"/>
              </a:ext>
            </a:extLst>
          </p:cNvPr>
          <p:cNvCxnSpPr>
            <a:cxnSpLocks/>
          </p:cNvCxnSpPr>
          <p:nvPr/>
        </p:nvCxnSpPr>
        <p:spPr>
          <a:xfrm>
            <a:off x="7517206" y="1900840"/>
            <a:ext cx="334836" cy="91040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2465CDDD-2471-0F5F-8301-960A9B367CEE}"/>
              </a:ext>
            </a:extLst>
          </p:cNvPr>
          <p:cNvGrpSpPr/>
          <p:nvPr/>
        </p:nvGrpSpPr>
        <p:grpSpPr>
          <a:xfrm>
            <a:off x="7773983" y="4386376"/>
            <a:ext cx="1620644" cy="363336"/>
            <a:chOff x="7041720" y="3975256"/>
            <a:chExt cx="1620644" cy="363336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EEE80642-A846-02E5-2708-91AAB7AF9C2F}"/>
                </a:ext>
              </a:extLst>
            </p:cNvPr>
            <p:cNvSpPr/>
            <p:nvPr/>
          </p:nvSpPr>
          <p:spPr>
            <a:xfrm>
              <a:off x="7041720" y="3975256"/>
              <a:ext cx="1166132" cy="36333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53F63246-7E8A-7901-6A65-1A845B95EEF9}"/>
                </a:ext>
              </a:extLst>
            </p:cNvPr>
            <p:cNvSpPr txBox="1"/>
            <p:nvPr/>
          </p:nvSpPr>
          <p:spPr>
            <a:xfrm>
              <a:off x="7041720" y="3975256"/>
              <a:ext cx="16206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/>
                <a:t>SENSOR</a:t>
              </a:r>
            </a:p>
          </p:txBody>
        </p:sp>
      </p:grpSp>
      <p:cxnSp>
        <p:nvCxnSpPr>
          <p:cNvPr id="80" name="Connecteur droit avec flèche 79">
            <a:extLst>
              <a:ext uri="{FF2B5EF4-FFF2-40B4-BE49-F238E27FC236}">
                <a16:creationId xmlns:a16="http://schemas.microsoft.com/office/drawing/2014/main" id="{1A92C243-B85F-155B-B7B4-FDED497E7917}"/>
              </a:ext>
            </a:extLst>
          </p:cNvPr>
          <p:cNvCxnSpPr>
            <a:cxnSpLocks/>
          </p:cNvCxnSpPr>
          <p:nvPr/>
        </p:nvCxnSpPr>
        <p:spPr>
          <a:xfrm flipH="1">
            <a:off x="7279463" y="3604261"/>
            <a:ext cx="475486" cy="782114"/>
          </a:xfrm>
          <a:prstGeom prst="straightConnector1">
            <a:avLst/>
          </a:prstGeom>
          <a:ln w="28575">
            <a:solidFill>
              <a:srgbClr val="4FD3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necteur : en angle 81">
            <a:extLst>
              <a:ext uri="{FF2B5EF4-FFF2-40B4-BE49-F238E27FC236}">
                <a16:creationId xmlns:a16="http://schemas.microsoft.com/office/drawing/2014/main" id="{6C8EADE3-CEEC-656E-AFC0-E97EA789F0F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836944" y="3752307"/>
            <a:ext cx="806530" cy="350489"/>
          </a:xfrm>
          <a:prstGeom prst="bentConnector3">
            <a:avLst>
              <a:gd name="adj1" fmla="val 68435"/>
            </a:avLst>
          </a:prstGeom>
          <a:ln w="28575">
            <a:solidFill>
              <a:schemeClr val="tx1">
                <a:lumMod val="75000"/>
                <a:lumOff val="2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22221252-88D9-4824-011D-A9EB2B940DD8}"/>
              </a:ext>
            </a:extLst>
          </p:cNvPr>
          <p:cNvCxnSpPr>
            <a:cxnSpLocks/>
          </p:cNvCxnSpPr>
          <p:nvPr/>
        </p:nvCxnSpPr>
        <p:spPr>
          <a:xfrm flipH="1" flipV="1">
            <a:off x="5429211" y="4049667"/>
            <a:ext cx="503238" cy="301840"/>
          </a:xfrm>
          <a:prstGeom prst="straightConnector1">
            <a:avLst/>
          </a:prstGeom>
          <a:ln w="28575">
            <a:solidFill>
              <a:srgbClr val="4FD305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85FDCCCA-7465-38C9-3B81-DF65ACD1F0DF}"/>
              </a:ext>
            </a:extLst>
          </p:cNvPr>
          <p:cNvCxnSpPr>
            <a:cxnSpLocks/>
          </p:cNvCxnSpPr>
          <p:nvPr/>
        </p:nvCxnSpPr>
        <p:spPr>
          <a:xfrm flipV="1">
            <a:off x="5499126" y="3524286"/>
            <a:ext cx="1649112" cy="418445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7D5A7A78-68FD-112C-5EE9-587700E3548F}"/>
              </a:ext>
            </a:extLst>
          </p:cNvPr>
          <p:cNvCxnSpPr>
            <a:cxnSpLocks/>
          </p:cNvCxnSpPr>
          <p:nvPr/>
        </p:nvCxnSpPr>
        <p:spPr>
          <a:xfrm flipH="1" flipV="1">
            <a:off x="5814804" y="3081482"/>
            <a:ext cx="1288964" cy="189548"/>
          </a:xfrm>
          <a:prstGeom prst="straightConnector1">
            <a:avLst/>
          </a:prstGeom>
          <a:ln w="28575">
            <a:solidFill>
              <a:schemeClr val="tx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eur droit avec flèche 91">
            <a:extLst>
              <a:ext uri="{FF2B5EF4-FFF2-40B4-BE49-F238E27FC236}">
                <a16:creationId xmlns:a16="http://schemas.microsoft.com/office/drawing/2014/main" id="{42D36AC1-6FCD-F88F-6AA9-86FF18C3E248}"/>
              </a:ext>
            </a:extLst>
          </p:cNvPr>
          <p:cNvCxnSpPr>
            <a:cxnSpLocks/>
          </p:cNvCxnSpPr>
          <p:nvPr/>
        </p:nvCxnSpPr>
        <p:spPr>
          <a:xfrm>
            <a:off x="5814804" y="2872079"/>
            <a:ext cx="1358869" cy="17730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eur droit avec flèche 93">
            <a:extLst>
              <a:ext uri="{FF2B5EF4-FFF2-40B4-BE49-F238E27FC236}">
                <a16:creationId xmlns:a16="http://schemas.microsoft.com/office/drawing/2014/main" id="{BE7FC0E2-1497-E3E4-086F-85F329F8170C}"/>
              </a:ext>
            </a:extLst>
          </p:cNvPr>
          <p:cNvCxnSpPr>
            <a:cxnSpLocks/>
          </p:cNvCxnSpPr>
          <p:nvPr/>
        </p:nvCxnSpPr>
        <p:spPr>
          <a:xfrm flipH="1" flipV="1">
            <a:off x="7205040" y="1896386"/>
            <a:ext cx="389682" cy="88130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ZoneTexte 96">
            <a:extLst>
              <a:ext uri="{FF2B5EF4-FFF2-40B4-BE49-F238E27FC236}">
                <a16:creationId xmlns:a16="http://schemas.microsoft.com/office/drawing/2014/main" id="{11275B6F-A72B-4F89-E1F8-6FB9A2C35626}"/>
              </a:ext>
            </a:extLst>
          </p:cNvPr>
          <p:cNvSpPr txBox="1"/>
          <p:nvPr/>
        </p:nvSpPr>
        <p:spPr>
          <a:xfrm>
            <a:off x="7686449" y="1906093"/>
            <a:ext cx="145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1"/>
                </a:solidFill>
              </a:rPr>
              <a:t>Envoie mesures capteurs</a:t>
            </a:r>
          </a:p>
        </p:txBody>
      </p:sp>
      <p:sp>
        <p:nvSpPr>
          <p:cNvPr id="98" name="ZoneTexte 97">
            <a:extLst>
              <a:ext uri="{FF2B5EF4-FFF2-40B4-BE49-F238E27FC236}">
                <a16:creationId xmlns:a16="http://schemas.microsoft.com/office/drawing/2014/main" id="{4DA57447-F6CD-BC78-2C6D-184CB12B6D13}"/>
              </a:ext>
            </a:extLst>
          </p:cNvPr>
          <p:cNvSpPr txBox="1"/>
          <p:nvPr/>
        </p:nvSpPr>
        <p:spPr>
          <a:xfrm>
            <a:off x="8153674" y="3549913"/>
            <a:ext cx="145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1">
                    <a:lumMod val="90000"/>
                    <a:lumOff val="10000"/>
                  </a:schemeClr>
                </a:solidFill>
              </a:rPr>
              <a:t>Crée objet sensor </a:t>
            </a:r>
          </a:p>
        </p:txBody>
      </p:sp>
      <p:sp>
        <p:nvSpPr>
          <p:cNvPr id="100" name="ZoneTexte 99">
            <a:extLst>
              <a:ext uri="{FF2B5EF4-FFF2-40B4-BE49-F238E27FC236}">
                <a16:creationId xmlns:a16="http://schemas.microsoft.com/office/drawing/2014/main" id="{68D4921C-79E6-528E-0D7B-39290E9DFF12}"/>
              </a:ext>
            </a:extLst>
          </p:cNvPr>
          <p:cNvSpPr txBox="1"/>
          <p:nvPr/>
        </p:nvSpPr>
        <p:spPr>
          <a:xfrm>
            <a:off x="5883723" y="3830925"/>
            <a:ext cx="14575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rgbClr val="00B050"/>
                </a:solidFill>
              </a:rPr>
              <a:t>Extraction caractéristiques</a:t>
            </a:r>
          </a:p>
        </p:txBody>
      </p:sp>
      <p:sp>
        <p:nvSpPr>
          <p:cNvPr id="101" name="ZoneTexte 100">
            <a:extLst>
              <a:ext uri="{FF2B5EF4-FFF2-40B4-BE49-F238E27FC236}">
                <a16:creationId xmlns:a16="http://schemas.microsoft.com/office/drawing/2014/main" id="{82A7CF4A-F4C9-9081-CF47-F5639EEA7ED4}"/>
              </a:ext>
            </a:extLst>
          </p:cNvPr>
          <p:cNvSpPr txBox="1"/>
          <p:nvPr/>
        </p:nvSpPr>
        <p:spPr>
          <a:xfrm>
            <a:off x="4655443" y="3136705"/>
            <a:ext cx="2153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tx2">
                    <a:lumMod val="50000"/>
                  </a:schemeClr>
                </a:solidFill>
              </a:rPr>
              <a:t>Envoie Tenseur de caractéristiques</a:t>
            </a: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091F59A4-BBCD-2F27-B96F-BBADDED1705E}"/>
              </a:ext>
            </a:extLst>
          </p:cNvPr>
          <p:cNvSpPr txBox="1"/>
          <p:nvPr/>
        </p:nvSpPr>
        <p:spPr>
          <a:xfrm>
            <a:off x="5441276" y="2090542"/>
            <a:ext cx="21534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Envoie Prédiction</a:t>
            </a:r>
          </a:p>
        </p:txBody>
      </p:sp>
      <p:cxnSp>
        <p:nvCxnSpPr>
          <p:cNvPr id="105" name="Connecteur droit avec flèche 104">
            <a:extLst>
              <a:ext uri="{FF2B5EF4-FFF2-40B4-BE49-F238E27FC236}">
                <a16:creationId xmlns:a16="http://schemas.microsoft.com/office/drawing/2014/main" id="{1A2C4AC1-2518-64CC-0F32-4BE854E26978}"/>
              </a:ext>
            </a:extLst>
          </p:cNvPr>
          <p:cNvCxnSpPr>
            <a:cxnSpLocks/>
          </p:cNvCxnSpPr>
          <p:nvPr/>
        </p:nvCxnSpPr>
        <p:spPr>
          <a:xfrm flipH="1">
            <a:off x="3639126" y="1640950"/>
            <a:ext cx="2941844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Ellipse 106">
            <a:extLst>
              <a:ext uri="{FF2B5EF4-FFF2-40B4-BE49-F238E27FC236}">
                <a16:creationId xmlns:a16="http://schemas.microsoft.com/office/drawing/2014/main" id="{B9E40527-DB7E-C899-83D4-87EB16BF3401}"/>
              </a:ext>
            </a:extLst>
          </p:cNvPr>
          <p:cNvSpPr/>
          <p:nvPr/>
        </p:nvSpPr>
        <p:spPr>
          <a:xfrm>
            <a:off x="8472794" y="2484872"/>
            <a:ext cx="447952" cy="346436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3</a:t>
            </a:r>
          </a:p>
        </p:txBody>
      </p:sp>
      <p:sp>
        <p:nvSpPr>
          <p:cNvPr id="108" name="Ellipse 107">
            <a:extLst>
              <a:ext uri="{FF2B5EF4-FFF2-40B4-BE49-F238E27FC236}">
                <a16:creationId xmlns:a16="http://schemas.microsoft.com/office/drawing/2014/main" id="{E6D99241-D1FA-66AF-43B2-93106DA19AB5}"/>
              </a:ext>
            </a:extLst>
          </p:cNvPr>
          <p:cNvSpPr/>
          <p:nvPr/>
        </p:nvSpPr>
        <p:spPr>
          <a:xfrm>
            <a:off x="5391467" y="854000"/>
            <a:ext cx="410212" cy="345757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2</a:t>
            </a:r>
          </a:p>
        </p:txBody>
      </p:sp>
      <p:sp>
        <p:nvSpPr>
          <p:cNvPr id="109" name="Ellipse 108">
            <a:extLst>
              <a:ext uri="{FF2B5EF4-FFF2-40B4-BE49-F238E27FC236}">
                <a16:creationId xmlns:a16="http://schemas.microsoft.com/office/drawing/2014/main" id="{6E92BF6A-9EEA-9DE4-6EEE-90DD0C5262FC}"/>
              </a:ext>
            </a:extLst>
          </p:cNvPr>
          <p:cNvSpPr/>
          <p:nvPr/>
        </p:nvSpPr>
        <p:spPr>
          <a:xfrm>
            <a:off x="8688288" y="4049667"/>
            <a:ext cx="350490" cy="28958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4</a:t>
            </a:r>
          </a:p>
        </p:txBody>
      </p:sp>
      <p:sp>
        <p:nvSpPr>
          <p:cNvPr id="110" name="Ellipse 109">
            <a:extLst>
              <a:ext uri="{FF2B5EF4-FFF2-40B4-BE49-F238E27FC236}">
                <a16:creationId xmlns:a16="http://schemas.microsoft.com/office/drawing/2014/main" id="{32D73C61-1229-4BC5-E6E0-F46E866268B7}"/>
              </a:ext>
            </a:extLst>
          </p:cNvPr>
          <p:cNvSpPr/>
          <p:nvPr/>
        </p:nvSpPr>
        <p:spPr>
          <a:xfrm>
            <a:off x="6982510" y="3784757"/>
            <a:ext cx="350490" cy="28958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5</a:t>
            </a:r>
          </a:p>
        </p:txBody>
      </p:sp>
      <p:sp>
        <p:nvSpPr>
          <p:cNvPr id="111" name="Ellipse 110">
            <a:extLst>
              <a:ext uri="{FF2B5EF4-FFF2-40B4-BE49-F238E27FC236}">
                <a16:creationId xmlns:a16="http://schemas.microsoft.com/office/drawing/2014/main" id="{F09F6786-376C-70BD-5611-B7FE38A14CC4}"/>
              </a:ext>
            </a:extLst>
          </p:cNvPr>
          <p:cNvSpPr/>
          <p:nvPr/>
        </p:nvSpPr>
        <p:spPr>
          <a:xfrm>
            <a:off x="4264716" y="3134838"/>
            <a:ext cx="350490" cy="28958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6</a:t>
            </a:r>
          </a:p>
        </p:txBody>
      </p:sp>
      <p:sp>
        <p:nvSpPr>
          <p:cNvPr id="112" name="Ellipse 111">
            <a:extLst>
              <a:ext uri="{FF2B5EF4-FFF2-40B4-BE49-F238E27FC236}">
                <a16:creationId xmlns:a16="http://schemas.microsoft.com/office/drawing/2014/main" id="{948CE3E4-A19E-DEBC-999A-B46DD9AB59D8}"/>
              </a:ext>
            </a:extLst>
          </p:cNvPr>
          <p:cNvSpPr/>
          <p:nvPr/>
        </p:nvSpPr>
        <p:spPr>
          <a:xfrm>
            <a:off x="6486017" y="1814983"/>
            <a:ext cx="350490" cy="28958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7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189C81D0-5799-8A2B-D613-B9BD08F8187B}"/>
              </a:ext>
            </a:extLst>
          </p:cNvPr>
          <p:cNvSpPr/>
          <p:nvPr/>
        </p:nvSpPr>
        <p:spPr>
          <a:xfrm>
            <a:off x="210764" y="1283595"/>
            <a:ext cx="1624918" cy="67618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8149A7D8-2CAC-7C7C-F816-CF8B31290BD5}"/>
              </a:ext>
            </a:extLst>
          </p:cNvPr>
          <p:cNvSpPr txBox="1"/>
          <p:nvPr/>
        </p:nvSpPr>
        <p:spPr>
          <a:xfrm>
            <a:off x="104939" y="1348838"/>
            <a:ext cx="17608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MOVE </a:t>
            </a:r>
          </a:p>
          <a:p>
            <a:pPr algn="ctr"/>
            <a:r>
              <a:rPr lang="fr-FR" dirty="0"/>
              <a:t>FRAGMENT</a:t>
            </a:r>
          </a:p>
        </p:txBody>
      </p:sp>
      <p:cxnSp>
        <p:nvCxnSpPr>
          <p:cNvPr id="115" name="Connecteur droit avec flèche 114">
            <a:extLst>
              <a:ext uri="{FF2B5EF4-FFF2-40B4-BE49-F238E27FC236}">
                <a16:creationId xmlns:a16="http://schemas.microsoft.com/office/drawing/2014/main" id="{0FE1AFB2-0254-3098-97C1-FEC9E2E6E455}"/>
              </a:ext>
            </a:extLst>
          </p:cNvPr>
          <p:cNvCxnSpPr>
            <a:cxnSpLocks/>
          </p:cNvCxnSpPr>
          <p:nvPr/>
        </p:nvCxnSpPr>
        <p:spPr>
          <a:xfrm flipH="1">
            <a:off x="1835682" y="1659090"/>
            <a:ext cx="426582" cy="0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ZoneTexte 116">
            <a:extLst>
              <a:ext uri="{FF2B5EF4-FFF2-40B4-BE49-F238E27FC236}">
                <a16:creationId xmlns:a16="http://schemas.microsoft.com/office/drawing/2014/main" id="{402C356F-97B1-86AD-D6D4-BBBD0911C3CC}"/>
              </a:ext>
            </a:extLst>
          </p:cNvPr>
          <p:cNvSpPr txBox="1"/>
          <p:nvPr/>
        </p:nvSpPr>
        <p:spPr>
          <a:xfrm>
            <a:off x="1313086" y="1982820"/>
            <a:ext cx="10020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solidFill>
                  <a:schemeClr val="accent2">
                    <a:lumMod val="50000"/>
                  </a:schemeClr>
                </a:solidFill>
              </a:rPr>
              <a:t>Actualise le bouton</a:t>
            </a:r>
          </a:p>
        </p:txBody>
      </p: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8D5668D3-F5B9-F27F-4AEB-8DA81A745C84}"/>
              </a:ext>
            </a:extLst>
          </p:cNvPr>
          <p:cNvCxnSpPr>
            <a:cxnSpLocks/>
          </p:cNvCxnSpPr>
          <p:nvPr/>
        </p:nvCxnSpPr>
        <p:spPr>
          <a:xfrm flipV="1">
            <a:off x="2854712" y="1959775"/>
            <a:ext cx="0" cy="611975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ZoneTexte 122">
            <a:extLst>
              <a:ext uri="{FF2B5EF4-FFF2-40B4-BE49-F238E27FC236}">
                <a16:creationId xmlns:a16="http://schemas.microsoft.com/office/drawing/2014/main" id="{C56B12A7-8F21-292C-64B7-37B939213C78}"/>
              </a:ext>
            </a:extLst>
          </p:cNvPr>
          <p:cNvSpPr txBox="1"/>
          <p:nvPr/>
        </p:nvSpPr>
        <p:spPr>
          <a:xfrm>
            <a:off x="1956870" y="2584842"/>
            <a:ext cx="17956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/>
              <a:t>onSensorChanged</a:t>
            </a:r>
            <a:r>
              <a:rPr lang="fr-FR" i="1" dirty="0"/>
              <a:t>()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1B68CD99-8858-1F9B-87BE-3830579B5F11}"/>
              </a:ext>
            </a:extLst>
          </p:cNvPr>
          <p:cNvSpPr txBox="1"/>
          <p:nvPr/>
        </p:nvSpPr>
        <p:spPr>
          <a:xfrm>
            <a:off x="1520135" y="3524286"/>
            <a:ext cx="21820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CAPTEUR TELEPHONE</a:t>
            </a:r>
          </a:p>
        </p:txBody>
      </p:sp>
      <p:cxnSp>
        <p:nvCxnSpPr>
          <p:cNvPr id="127" name="Connecteur droit avec flèche 126">
            <a:extLst>
              <a:ext uri="{FF2B5EF4-FFF2-40B4-BE49-F238E27FC236}">
                <a16:creationId xmlns:a16="http://schemas.microsoft.com/office/drawing/2014/main" id="{439454FE-C673-4A4B-3290-D2E5E5F6BE9E}"/>
              </a:ext>
            </a:extLst>
          </p:cNvPr>
          <p:cNvCxnSpPr>
            <a:cxnSpLocks/>
          </p:cNvCxnSpPr>
          <p:nvPr/>
        </p:nvCxnSpPr>
        <p:spPr>
          <a:xfrm flipV="1">
            <a:off x="1646800" y="2912311"/>
            <a:ext cx="1207912" cy="529881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necteur droit avec flèche 133">
            <a:extLst>
              <a:ext uri="{FF2B5EF4-FFF2-40B4-BE49-F238E27FC236}">
                <a16:creationId xmlns:a16="http://schemas.microsoft.com/office/drawing/2014/main" id="{B9FEA0F6-7B7F-683A-CACF-BE46A28475FA}"/>
              </a:ext>
            </a:extLst>
          </p:cNvPr>
          <p:cNvCxnSpPr>
            <a:cxnSpLocks/>
          </p:cNvCxnSpPr>
          <p:nvPr/>
        </p:nvCxnSpPr>
        <p:spPr>
          <a:xfrm>
            <a:off x="927834" y="2051019"/>
            <a:ext cx="0" cy="920259"/>
          </a:xfrm>
          <a:prstGeom prst="straightConnector1">
            <a:avLst/>
          </a:prstGeom>
          <a:ln w="28575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Ellipse 135">
            <a:extLst>
              <a:ext uri="{FF2B5EF4-FFF2-40B4-BE49-F238E27FC236}">
                <a16:creationId xmlns:a16="http://schemas.microsoft.com/office/drawing/2014/main" id="{9138D759-AECA-F63F-3D21-810218832334}"/>
              </a:ext>
            </a:extLst>
          </p:cNvPr>
          <p:cNvSpPr/>
          <p:nvPr/>
        </p:nvSpPr>
        <p:spPr>
          <a:xfrm>
            <a:off x="342125" y="2373375"/>
            <a:ext cx="350490" cy="289585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8</a:t>
            </a:r>
          </a:p>
        </p:txBody>
      </p:sp>
      <p:sp>
        <p:nvSpPr>
          <p:cNvPr id="137" name="Ellipse 136">
            <a:extLst>
              <a:ext uri="{FF2B5EF4-FFF2-40B4-BE49-F238E27FC236}">
                <a16:creationId xmlns:a16="http://schemas.microsoft.com/office/drawing/2014/main" id="{7D45B755-F1AE-15FE-4799-5F9825218F09}"/>
              </a:ext>
            </a:extLst>
          </p:cNvPr>
          <p:cNvSpPr/>
          <p:nvPr/>
        </p:nvSpPr>
        <p:spPr>
          <a:xfrm>
            <a:off x="2560079" y="3104654"/>
            <a:ext cx="410212" cy="345757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800" b="1" dirty="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3" name="Google Shape;1468;p37">
            <a:extLst>
              <a:ext uri="{FF2B5EF4-FFF2-40B4-BE49-F238E27FC236}">
                <a16:creationId xmlns:a16="http://schemas.microsoft.com/office/drawing/2014/main" id="{FE5968DA-002A-96F9-5316-DA2097C802BD}"/>
              </a:ext>
            </a:extLst>
          </p:cNvPr>
          <p:cNvSpPr txBox="1">
            <a:spLocks/>
          </p:cNvSpPr>
          <p:nvPr/>
        </p:nvSpPr>
        <p:spPr>
          <a:xfrm>
            <a:off x="8765572" y="4861805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656F775-7885-7E2F-39CD-932D60B1A5F9}"/>
              </a:ext>
            </a:extLst>
          </p:cNvPr>
          <p:cNvSpPr txBox="1"/>
          <p:nvPr/>
        </p:nvSpPr>
        <p:spPr>
          <a:xfrm>
            <a:off x="190944" y="849132"/>
            <a:ext cx="8322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KOTLIN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2BEBEB1-E3C8-0558-57C0-ADB8EF062B88}"/>
              </a:ext>
            </a:extLst>
          </p:cNvPr>
          <p:cNvSpPr txBox="1"/>
          <p:nvPr/>
        </p:nvSpPr>
        <p:spPr>
          <a:xfrm>
            <a:off x="8659296" y="554242"/>
            <a:ext cx="522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C++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A13C9560-8F94-2285-E5B5-860D091C7C1C}"/>
              </a:ext>
            </a:extLst>
          </p:cNvPr>
          <p:cNvGrpSpPr/>
          <p:nvPr/>
        </p:nvGrpSpPr>
        <p:grpSpPr>
          <a:xfrm>
            <a:off x="-81776" y="3096023"/>
            <a:ext cx="1928507" cy="1930271"/>
            <a:chOff x="-81776" y="3096023"/>
            <a:chExt cx="1928507" cy="1930271"/>
          </a:xfrm>
        </p:grpSpPr>
        <p:pic>
          <p:nvPicPr>
            <p:cNvPr id="128" name="Graphique 127" descr="Smartphone avec un remplissage uni">
              <a:extLst>
                <a:ext uri="{FF2B5EF4-FFF2-40B4-BE49-F238E27FC236}">
                  <a16:creationId xmlns:a16="http://schemas.microsoft.com/office/drawing/2014/main" id="{A00A9C79-4CC5-2C3D-B0B5-4D96B79740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-81776" y="3096023"/>
              <a:ext cx="1928507" cy="1930271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D084CA95-99AD-9241-1414-F3621A83C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1471" y="3420028"/>
              <a:ext cx="724038" cy="12911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14991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31138" y="2191742"/>
            <a:ext cx="7294422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was</a:t>
            </a:r>
            <a:r>
              <a:rPr lang="fr-FR" dirty="0"/>
              <a:t> </a:t>
            </a:r>
            <a:r>
              <a:rPr lang="fr-FR" dirty="0" err="1"/>
              <a:t>my</a:t>
            </a:r>
            <a:r>
              <a:rPr lang="fr-FR" dirty="0"/>
              <a:t> goal</a:t>
            </a:r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5789" y="-1313690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Google Shape;1499;p38">
            <a:extLst>
              <a:ext uri="{FF2B5EF4-FFF2-40B4-BE49-F238E27FC236}">
                <a16:creationId xmlns:a16="http://schemas.microsoft.com/office/drawing/2014/main" id="{13D9442C-EE1A-B2C5-97F8-B600EF835D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960" t="24718" r="7121" b="26177"/>
          <a:stretch/>
        </p:blipFill>
        <p:spPr>
          <a:xfrm>
            <a:off x="-1767758" y="3763335"/>
            <a:ext cx="4198516" cy="320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BFB5290E-54EF-7E92-8CFC-E335F192BDB4}"/>
              </a:ext>
            </a:extLst>
          </p:cNvPr>
          <p:cNvGrpSpPr/>
          <p:nvPr/>
        </p:nvGrpSpPr>
        <p:grpSpPr>
          <a:xfrm>
            <a:off x="792583" y="3449771"/>
            <a:ext cx="4558967" cy="668004"/>
            <a:chOff x="792583" y="3449771"/>
            <a:chExt cx="4558967" cy="668004"/>
          </a:xfrm>
        </p:grpSpPr>
        <p:grpSp>
          <p:nvGrpSpPr>
            <p:cNvPr id="1523" name="Google Shape;1523;p38"/>
            <p:cNvGrpSpPr/>
            <p:nvPr/>
          </p:nvGrpSpPr>
          <p:grpSpPr>
            <a:xfrm>
              <a:off x="792583" y="3942768"/>
              <a:ext cx="4558967" cy="134100"/>
              <a:chOff x="796100" y="3019701"/>
              <a:chExt cx="4558967" cy="134100"/>
            </a:xfrm>
          </p:grpSpPr>
          <p:sp>
            <p:nvSpPr>
              <p:cNvPr id="1524" name="Google Shape;1524;p38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25" name="Google Shape;1525;p38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26" name="Google Shape;1526;p38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C902D31B-EBB9-4668-3AB8-F9CED8D5DC11}"/>
                </a:ext>
              </a:extLst>
            </p:cNvPr>
            <p:cNvGrpSpPr/>
            <p:nvPr/>
          </p:nvGrpSpPr>
          <p:grpSpPr>
            <a:xfrm>
              <a:off x="1185498" y="3449771"/>
              <a:ext cx="3725333" cy="668004"/>
              <a:chOff x="2808231" y="2560960"/>
              <a:chExt cx="3725333" cy="668004"/>
            </a:xfrm>
          </p:grpSpPr>
          <p:pic>
            <p:nvPicPr>
              <p:cNvPr id="6" name="Graphique 5" descr="Cyclisme avec un remplissage uni">
                <a:extLst>
                  <a:ext uri="{FF2B5EF4-FFF2-40B4-BE49-F238E27FC236}">
                    <a16:creationId xmlns:a16="http://schemas.microsoft.com/office/drawing/2014/main" id="{C09062FE-A281-0FC1-D55E-4EFECA77AD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8231" y="2610715"/>
                <a:ext cx="490245" cy="490245"/>
              </a:xfrm>
              <a:prstGeom prst="rect">
                <a:avLst/>
              </a:prstGeom>
            </p:spPr>
          </p:pic>
          <p:pic>
            <p:nvPicPr>
              <p:cNvPr id="7" name="Graphique 6" descr="Marcher avec un remplissage uni">
                <a:extLst>
                  <a:ext uri="{FF2B5EF4-FFF2-40B4-BE49-F238E27FC236}">
                    <a16:creationId xmlns:a16="http://schemas.microsoft.com/office/drawing/2014/main" id="{28A07845-C4CC-C019-0D03-2614B04E83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328588" y="2580618"/>
                <a:ext cx="520342" cy="520342"/>
              </a:xfrm>
              <a:prstGeom prst="rect">
                <a:avLst/>
              </a:prstGeom>
            </p:spPr>
          </p:pic>
          <p:pic>
            <p:nvPicPr>
              <p:cNvPr id="8" name="Graphique 7" descr="Train avec un remplissage uni">
                <a:extLst>
                  <a:ext uri="{FF2B5EF4-FFF2-40B4-BE49-F238E27FC236}">
                    <a16:creationId xmlns:a16="http://schemas.microsoft.com/office/drawing/2014/main" id="{BCC0F3C6-77DD-E3FE-6DFB-F7DDF94D1E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307759" y="2629369"/>
                <a:ext cx="480817" cy="480817"/>
              </a:xfrm>
              <a:prstGeom prst="rect">
                <a:avLst/>
              </a:prstGeom>
            </p:spPr>
          </p:pic>
          <p:pic>
            <p:nvPicPr>
              <p:cNvPr id="9" name="Graphique 8" descr="Bus avec un remplissage uni">
                <a:extLst>
                  <a:ext uri="{FF2B5EF4-FFF2-40B4-BE49-F238E27FC236}">
                    <a16:creationId xmlns:a16="http://schemas.microsoft.com/office/drawing/2014/main" id="{7C257317-AED8-9C2B-3B9D-D3B87C77AA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885218" y="2580618"/>
                <a:ext cx="648346" cy="648346"/>
              </a:xfrm>
              <a:prstGeom prst="rect">
                <a:avLst/>
              </a:prstGeom>
            </p:spPr>
          </p:pic>
          <p:pic>
            <p:nvPicPr>
              <p:cNvPr id="10" name="Image 9" descr="Une image contenant Graphique, Police, symbole, graphisme&#10;&#10;Description générée automatiquement">
                <a:extLst>
                  <a:ext uri="{FF2B5EF4-FFF2-40B4-BE49-F238E27FC236}">
                    <a16:creationId xmlns:a16="http://schemas.microsoft.com/office/drawing/2014/main" id="{1F93DF40-DD81-4A1D-1FDB-6F7B81D251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59297" y="2560960"/>
                <a:ext cx="612899" cy="520964"/>
              </a:xfrm>
              <a:prstGeom prst="rect">
                <a:avLst/>
              </a:prstGeom>
            </p:spPr>
          </p:pic>
        </p:grpSp>
      </p:grp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8ACF8104-8AD4-6066-9123-AB1C8E22D4C5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2;p64">
            <a:extLst>
              <a:ext uri="{FF2B5EF4-FFF2-40B4-BE49-F238E27FC236}">
                <a16:creationId xmlns:a16="http://schemas.microsoft.com/office/drawing/2014/main" id="{8AA54B8B-FA60-2F19-E2F4-5966E7E900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691917" y="446880"/>
            <a:ext cx="5447966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dirty="0" err="1"/>
              <a:t>Thanks</a:t>
            </a:r>
            <a:r>
              <a:rPr lang="fr-FR" sz="4400" dirty="0"/>
              <a:t> for </a:t>
            </a:r>
            <a:r>
              <a:rPr lang="fr-FR" sz="4400" dirty="0" err="1"/>
              <a:t>you</a:t>
            </a:r>
            <a:r>
              <a:rPr lang="fr-FR" sz="4400" dirty="0"/>
              <a:t> attention</a:t>
            </a:r>
            <a:endParaRPr sz="4400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5B2EA4B8-1D36-C70B-9466-005C8E2B2153}"/>
              </a:ext>
            </a:extLst>
          </p:cNvPr>
          <p:cNvSpPr txBox="1">
            <a:spLocks/>
          </p:cNvSpPr>
          <p:nvPr/>
        </p:nvSpPr>
        <p:spPr>
          <a:xfrm>
            <a:off x="61781" y="27184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fr-FR" sz="1200" dirty="0"/>
              <a:t>Bibliographie</a:t>
            </a:r>
          </a:p>
        </p:txBody>
      </p: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E37F055C-6B39-F38F-2B77-83BB221870AE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29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BE6609-E219-5B0E-FA6A-00DC307A4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917" y="2469282"/>
            <a:ext cx="5915851" cy="2314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6568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C73DE8-F644-BD1E-9ED7-B428D94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723"/>
            <a:ext cx="8468605" cy="841800"/>
          </a:xfrm>
        </p:spPr>
        <p:txBody>
          <a:bodyPr/>
          <a:lstStyle/>
          <a:p>
            <a:r>
              <a:rPr lang="fr-FR" sz="3200" dirty="0"/>
              <a:t>Feature extraction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2E83580-A5D1-EFE6-0D60-CEABF7A11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501" y="1183731"/>
            <a:ext cx="4388702" cy="367903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FE1567-BE20-9F5A-1F9F-113BBCEFC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797" y="1131726"/>
            <a:ext cx="4478501" cy="3783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916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C73DE8-F644-BD1E-9ED7-B428D94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723"/>
            <a:ext cx="8468605" cy="841800"/>
          </a:xfrm>
        </p:spPr>
        <p:txBody>
          <a:bodyPr/>
          <a:lstStyle/>
          <a:p>
            <a:r>
              <a:rPr lang="fr-FR" sz="3200" dirty="0"/>
              <a:t>Feature extraction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CD43B45-1450-2308-B1A5-5CC896F0A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58" y="925407"/>
            <a:ext cx="5066753" cy="3989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477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C73DE8-F644-BD1E-9ED7-B428D94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723"/>
            <a:ext cx="8468605" cy="841800"/>
          </a:xfrm>
        </p:spPr>
        <p:txBody>
          <a:bodyPr/>
          <a:lstStyle/>
          <a:p>
            <a:r>
              <a:rPr lang="fr-FR" sz="3200" dirty="0"/>
              <a:t>Feature extraction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7F721EA-5BDB-D16F-A1F6-7E66D2081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073" y="929273"/>
            <a:ext cx="5638876" cy="3985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763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1C73DE8-F644-BD1E-9ED7-B428D94A2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28723"/>
            <a:ext cx="8468605" cy="841800"/>
          </a:xfrm>
        </p:spPr>
        <p:txBody>
          <a:bodyPr/>
          <a:lstStyle/>
          <a:p>
            <a:r>
              <a:rPr lang="fr-FR" sz="3200" dirty="0"/>
              <a:t>Feature extraction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8A44B74-A31A-0590-3F26-4EA3E5C27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862" y="869800"/>
            <a:ext cx="5049581" cy="4125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2814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2;p38">
            <a:extLst>
              <a:ext uri="{FF2B5EF4-FFF2-40B4-BE49-F238E27FC236}">
                <a16:creationId xmlns:a16="http://schemas.microsoft.com/office/drawing/2014/main" id="{D33C2342-EF02-E62E-2DFB-E021FB705020}"/>
              </a:ext>
            </a:extLst>
          </p:cNvPr>
          <p:cNvSpPr txBox="1">
            <a:spLocks/>
          </p:cNvSpPr>
          <p:nvPr/>
        </p:nvSpPr>
        <p:spPr>
          <a:xfrm>
            <a:off x="210648" y="-31195"/>
            <a:ext cx="7784664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Gestion de projet:</a:t>
            </a:r>
          </a:p>
        </p:txBody>
      </p:sp>
      <p:sp>
        <p:nvSpPr>
          <p:cNvPr id="3" name="Google Shape;1531;p39">
            <a:extLst>
              <a:ext uri="{FF2B5EF4-FFF2-40B4-BE49-F238E27FC236}">
                <a16:creationId xmlns:a16="http://schemas.microsoft.com/office/drawing/2014/main" id="{3A9BB006-07B5-7B36-47FC-269DA84FF8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860" y="534095"/>
            <a:ext cx="9536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7B10D9"/>
                </a:solidFill>
              </a:rPr>
              <a:t>Matrice des risques</a:t>
            </a:r>
          </a:p>
        </p:txBody>
      </p:sp>
      <p:pic>
        <p:nvPicPr>
          <p:cNvPr id="7" name="Image 6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0904B9E0-A07C-7A9D-6C10-EBB10A8EBC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060" y="1106795"/>
            <a:ext cx="6938362" cy="4135706"/>
          </a:xfrm>
          <a:prstGeom prst="rect">
            <a:avLst/>
          </a:prstGeom>
        </p:spPr>
      </p:pic>
      <p:sp>
        <p:nvSpPr>
          <p:cNvPr id="4" name="Google Shape;1468;p37">
            <a:extLst>
              <a:ext uri="{FF2B5EF4-FFF2-40B4-BE49-F238E27FC236}">
                <a16:creationId xmlns:a16="http://schemas.microsoft.com/office/drawing/2014/main" id="{3253BF8F-C90C-8B72-6431-A3254EF2C65A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17054549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2;p38">
            <a:extLst>
              <a:ext uri="{FF2B5EF4-FFF2-40B4-BE49-F238E27FC236}">
                <a16:creationId xmlns:a16="http://schemas.microsoft.com/office/drawing/2014/main" id="{D33C2342-EF02-E62E-2DFB-E021FB705020}"/>
              </a:ext>
            </a:extLst>
          </p:cNvPr>
          <p:cNvSpPr txBox="1">
            <a:spLocks/>
          </p:cNvSpPr>
          <p:nvPr/>
        </p:nvSpPr>
        <p:spPr>
          <a:xfrm>
            <a:off x="210648" y="-31195"/>
            <a:ext cx="7784664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Gestion de projet:</a:t>
            </a:r>
          </a:p>
        </p:txBody>
      </p:sp>
      <p:sp>
        <p:nvSpPr>
          <p:cNvPr id="3" name="Google Shape;1531;p39">
            <a:extLst>
              <a:ext uri="{FF2B5EF4-FFF2-40B4-BE49-F238E27FC236}">
                <a16:creationId xmlns:a16="http://schemas.microsoft.com/office/drawing/2014/main" id="{3A9BB006-07B5-7B36-47FC-269DA84FF8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860" y="534095"/>
            <a:ext cx="9536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7B10D9"/>
                </a:solidFill>
              </a:rPr>
              <a:t>Tableau des actions</a:t>
            </a:r>
          </a:p>
        </p:txBody>
      </p:sp>
      <p:sp>
        <p:nvSpPr>
          <p:cNvPr id="4" name="Google Shape;1468;p37">
            <a:extLst>
              <a:ext uri="{FF2B5EF4-FFF2-40B4-BE49-F238E27FC236}">
                <a16:creationId xmlns:a16="http://schemas.microsoft.com/office/drawing/2014/main" id="{3253BF8F-C90C-8B72-6431-A3254EF2C65A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18</a:t>
            </a:r>
          </a:p>
        </p:txBody>
      </p:sp>
      <p:pic>
        <p:nvPicPr>
          <p:cNvPr id="6" name="Image 5" descr="Une image contenant texte, capture d’écran, Police, nombre&#10;&#10;Description générée automatiquement">
            <a:extLst>
              <a:ext uri="{FF2B5EF4-FFF2-40B4-BE49-F238E27FC236}">
                <a16:creationId xmlns:a16="http://schemas.microsoft.com/office/drawing/2014/main" id="{A5E842DC-D873-8530-B6BE-CD46348933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429" y="1291410"/>
            <a:ext cx="6083138" cy="385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8185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projet:</a:t>
            </a:r>
            <a:br>
              <a:rPr lang="fr-FR" dirty="0"/>
            </a:br>
            <a:r>
              <a:rPr lang="fr-FR" dirty="0">
                <a:solidFill>
                  <a:srgbClr val="7B10D9"/>
                </a:solidFill>
              </a:rPr>
              <a:t>Objectif du projet</a:t>
            </a:r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771753" y="4373682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" name="Flèche : demi-tour 25">
            <a:extLst>
              <a:ext uri="{FF2B5EF4-FFF2-40B4-BE49-F238E27FC236}">
                <a16:creationId xmlns:a16="http://schemas.microsoft.com/office/drawing/2014/main" id="{8372B515-59AB-5AB5-9064-3055CA604713}"/>
              </a:ext>
            </a:extLst>
          </p:cNvPr>
          <p:cNvSpPr/>
          <p:nvPr/>
        </p:nvSpPr>
        <p:spPr>
          <a:xfrm>
            <a:off x="4083523" y="2030492"/>
            <a:ext cx="1829953" cy="32072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20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1" name="Graphique 30" descr="Informations contour">
            <a:extLst>
              <a:ext uri="{FF2B5EF4-FFF2-40B4-BE49-F238E27FC236}">
                <a16:creationId xmlns:a16="http://schemas.microsoft.com/office/drawing/2014/main" id="{5D0E2290-5137-028F-A9E0-98911BE5A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6276" y="2405634"/>
            <a:ext cx="914400" cy="914400"/>
          </a:xfrm>
          <a:prstGeom prst="rect">
            <a:avLst/>
          </a:prstGeom>
        </p:spPr>
      </p:pic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17EDAB24-CA4F-D103-74B1-C18741C8D1D6}"/>
              </a:ext>
            </a:extLst>
          </p:cNvPr>
          <p:cNvSpPr/>
          <p:nvPr/>
        </p:nvSpPr>
        <p:spPr>
          <a:xfrm>
            <a:off x="6407847" y="2739251"/>
            <a:ext cx="1360449" cy="2230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5" name="Graphique 34" descr="Marcher avec un remplissage uni">
            <a:extLst>
              <a:ext uri="{FF2B5EF4-FFF2-40B4-BE49-F238E27FC236}">
                <a16:creationId xmlns:a16="http://schemas.microsoft.com/office/drawing/2014/main" id="{2AD53535-7396-EC67-FD93-A8CF985A749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057111" y="2656534"/>
            <a:ext cx="520342" cy="520342"/>
          </a:xfrm>
          <a:prstGeom prst="rect">
            <a:avLst/>
          </a:prstGeom>
        </p:spPr>
      </p:pic>
      <p:pic>
        <p:nvPicPr>
          <p:cNvPr id="6146" name="Picture 2" descr="Regarder son smartphone en marchant est dangereux, il a fallu une étude  pour le prouver">
            <a:extLst>
              <a:ext uri="{FF2B5EF4-FFF2-40B4-BE49-F238E27FC236}">
                <a16:creationId xmlns:a16="http://schemas.microsoft.com/office/drawing/2014/main" id="{5C707023-51E1-5C85-C21D-1BBFCF1E4B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38" y="2454420"/>
            <a:ext cx="2899465" cy="1812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que 3" descr="Smartphone avec un remplissage uni">
            <a:extLst>
              <a:ext uri="{FF2B5EF4-FFF2-40B4-BE49-F238E27FC236}">
                <a16:creationId xmlns:a16="http://schemas.microsoft.com/office/drawing/2014/main" id="{ED08628F-371D-F37E-E8BE-BA2D5D2C8F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3618" y="2562616"/>
            <a:ext cx="1738822" cy="1738822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7D63582F-5236-6EFF-5DBC-C1B6CB88CEBC}"/>
              </a:ext>
            </a:extLst>
          </p:cNvPr>
          <p:cNvSpPr/>
          <p:nvPr/>
        </p:nvSpPr>
        <p:spPr>
          <a:xfrm>
            <a:off x="2033691" y="3119538"/>
            <a:ext cx="1635608" cy="1440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6032A2C2-51BF-BEFC-6A23-1627CE9D0F68}"/>
              </a:ext>
            </a:extLst>
          </p:cNvPr>
          <p:cNvSpPr/>
          <p:nvPr/>
        </p:nvSpPr>
        <p:spPr>
          <a:xfrm>
            <a:off x="1381157" y="2976978"/>
            <a:ext cx="605821" cy="527854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 descr="Une image contenant Police, Graphique, logo, Bleu électrique&#10;&#10;Description générée automatiquement">
            <a:extLst>
              <a:ext uri="{FF2B5EF4-FFF2-40B4-BE49-F238E27FC236}">
                <a16:creationId xmlns:a16="http://schemas.microsoft.com/office/drawing/2014/main" id="{30F46E36-3EB4-42B7-1DA2-AC1A297B22A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82482" y="3119395"/>
            <a:ext cx="621094" cy="625263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1B7D3C04-4D1B-31DA-0D97-4C1F73AB10FE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840024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projet:</a:t>
            </a:r>
            <a:br>
              <a:rPr lang="fr-FR" dirty="0"/>
            </a:br>
            <a:r>
              <a:rPr lang="fr-FR" dirty="0">
                <a:solidFill>
                  <a:srgbClr val="7B10D9"/>
                </a:solidFill>
              </a:rPr>
              <a:t>Objectif du projet</a:t>
            </a:r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771753" y="4373682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" name="Flèche : demi-tour 25">
            <a:extLst>
              <a:ext uri="{FF2B5EF4-FFF2-40B4-BE49-F238E27FC236}">
                <a16:creationId xmlns:a16="http://schemas.microsoft.com/office/drawing/2014/main" id="{8372B515-59AB-5AB5-9064-3055CA604713}"/>
              </a:ext>
            </a:extLst>
          </p:cNvPr>
          <p:cNvSpPr/>
          <p:nvPr/>
        </p:nvSpPr>
        <p:spPr>
          <a:xfrm>
            <a:off x="4083523" y="2030492"/>
            <a:ext cx="1829953" cy="32072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20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1" name="Graphique 30" descr="Informations contour">
            <a:extLst>
              <a:ext uri="{FF2B5EF4-FFF2-40B4-BE49-F238E27FC236}">
                <a16:creationId xmlns:a16="http://schemas.microsoft.com/office/drawing/2014/main" id="{5D0E2290-5137-028F-A9E0-98911BE5A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56276" y="2405634"/>
            <a:ext cx="914400" cy="914400"/>
          </a:xfrm>
          <a:prstGeom prst="rect">
            <a:avLst/>
          </a:prstGeom>
        </p:spPr>
      </p:pic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17EDAB24-CA4F-D103-74B1-C18741C8D1D6}"/>
              </a:ext>
            </a:extLst>
          </p:cNvPr>
          <p:cNvSpPr/>
          <p:nvPr/>
        </p:nvSpPr>
        <p:spPr>
          <a:xfrm>
            <a:off x="6407847" y="2739251"/>
            <a:ext cx="1360449" cy="2230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" name="Graphique 3" descr="Smartphone avec un remplissage uni">
            <a:extLst>
              <a:ext uri="{FF2B5EF4-FFF2-40B4-BE49-F238E27FC236}">
                <a16:creationId xmlns:a16="http://schemas.microsoft.com/office/drawing/2014/main" id="{ED08628F-371D-F37E-E8BE-BA2D5D2C8F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3618" y="2562616"/>
            <a:ext cx="1738822" cy="1738822"/>
          </a:xfrm>
          <a:prstGeom prst="rect">
            <a:avLst/>
          </a:prstGeom>
        </p:spPr>
      </p:pic>
      <p:sp>
        <p:nvSpPr>
          <p:cNvPr id="5" name="Flèche : droite 4">
            <a:extLst>
              <a:ext uri="{FF2B5EF4-FFF2-40B4-BE49-F238E27FC236}">
                <a16:creationId xmlns:a16="http://schemas.microsoft.com/office/drawing/2014/main" id="{7D63582F-5236-6EFF-5DBC-C1B6CB88CEBC}"/>
              </a:ext>
            </a:extLst>
          </p:cNvPr>
          <p:cNvSpPr/>
          <p:nvPr/>
        </p:nvSpPr>
        <p:spPr>
          <a:xfrm>
            <a:off x="3133106" y="3432027"/>
            <a:ext cx="515800" cy="14561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Picture 2" descr="Quel est le meilleur support smartphone VTT ?">
            <a:extLst>
              <a:ext uri="{FF2B5EF4-FFF2-40B4-BE49-F238E27FC236}">
                <a16:creationId xmlns:a16="http://schemas.microsoft.com/office/drawing/2014/main" id="{4DE9B888-DF43-CAF4-B36B-3481A49492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844" y="2562615"/>
            <a:ext cx="2608234" cy="1738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que 5" descr="Cyclisme avec un remplissage uni">
            <a:extLst>
              <a:ext uri="{FF2B5EF4-FFF2-40B4-BE49-F238E27FC236}">
                <a16:creationId xmlns:a16="http://schemas.microsoft.com/office/drawing/2014/main" id="{B8E12E80-8282-59CB-0D9E-2403785595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68296" y="2483786"/>
            <a:ext cx="758095" cy="758095"/>
          </a:xfrm>
          <a:prstGeom prst="rect">
            <a:avLst/>
          </a:prstGeom>
        </p:spPr>
      </p:pic>
      <p:pic>
        <p:nvPicPr>
          <p:cNvPr id="7" name="Image 6" descr="Une image contenant Police, Graphique, logo, Bleu électrique&#10;&#10;Description générée automatiquement">
            <a:extLst>
              <a:ext uri="{FF2B5EF4-FFF2-40B4-BE49-F238E27FC236}">
                <a16:creationId xmlns:a16="http://schemas.microsoft.com/office/drawing/2014/main" id="{18D6C09B-1294-7684-7B67-782FCD6D9A4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6000" y="3185675"/>
            <a:ext cx="634057" cy="638313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503EA497-5BC3-AC79-09AA-D8DD3C8E6B4A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929500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Présentation du projet:</a:t>
            </a:r>
            <a:br>
              <a:rPr lang="fr-FR" dirty="0"/>
            </a:br>
            <a:r>
              <a:rPr lang="fr-FR" dirty="0">
                <a:solidFill>
                  <a:srgbClr val="7B10D9"/>
                </a:solidFill>
              </a:rPr>
              <a:t>Objectif du projet</a:t>
            </a:r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771753" y="4373682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" name="Graphique 2" descr="Smartphone avec un remplissage uni">
            <a:extLst>
              <a:ext uri="{FF2B5EF4-FFF2-40B4-BE49-F238E27FC236}">
                <a16:creationId xmlns:a16="http://schemas.microsoft.com/office/drawing/2014/main" id="{DC7DED4D-BFCC-D7CA-6DC5-D3C0C71D6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6790" y="2513661"/>
            <a:ext cx="1738822" cy="1738822"/>
          </a:xfrm>
          <a:prstGeom prst="rect">
            <a:avLst/>
          </a:prstGeom>
        </p:spPr>
      </p:pic>
      <p:sp>
        <p:nvSpPr>
          <p:cNvPr id="26" name="Flèche : demi-tour 25">
            <a:extLst>
              <a:ext uri="{FF2B5EF4-FFF2-40B4-BE49-F238E27FC236}">
                <a16:creationId xmlns:a16="http://schemas.microsoft.com/office/drawing/2014/main" id="{8372B515-59AB-5AB5-9064-3055CA604713}"/>
              </a:ext>
            </a:extLst>
          </p:cNvPr>
          <p:cNvSpPr/>
          <p:nvPr/>
        </p:nvSpPr>
        <p:spPr>
          <a:xfrm>
            <a:off x="3024544" y="2138519"/>
            <a:ext cx="1829953" cy="32072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20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1" name="Graphique 30" descr="Informations contour">
            <a:extLst>
              <a:ext uri="{FF2B5EF4-FFF2-40B4-BE49-F238E27FC236}">
                <a16:creationId xmlns:a16="http://schemas.microsoft.com/office/drawing/2014/main" id="{5D0E2290-5137-028F-A9E0-98911BE5AD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97297" y="2513661"/>
            <a:ext cx="914400" cy="914400"/>
          </a:xfrm>
          <a:prstGeom prst="rect">
            <a:avLst/>
          </a:prstGeom>
        </p:spPr>
      </p:pic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17EDAB24-CA4F-D103-74B1-C18741C8D1D6}"/>
              </a:ext>
            </a:extLst>
          </p:cNvPr>
          <p:cNvSpPr/>
          <p:nvPr/>
        </p:nvSpPr>
        <p:spPr>
          <a:xfrm>
            <a:off x="5348868" y="2847278"/>
            <a:ext cx="1360449" cy="2230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35F7A994-4C46-590C-D032-982492290C83}"/>
              </a:ext>
            </a:extLst>
          </p:cNvPr>
          <p:cNvGrpSpPr/>
          <p:nvPr/>
        </p:nvGrpSpPr>
        <p:grpSpPr>
          <a:xfrm>
            <a:off x="7001824" y="1332999"/>
            <a:ext cx="682136" cy="3196480"/>
            <a:chOff x="7001824" y="1332999"/>
            <a:chExt cx="682136" cy="3196480"/>
          </a:xfrm>
        </p:grpSpPr>
        <p:pic>
          <p:nvPicPr>
            <p:cNvPr id="34" name="Graphique 33" descr="Cyclisme avec un remplissage uni">
              <a:extLst>
                <a:ext uri="{FF2B5EF4-FFF2-40B4-BE49-F238E27FC236}">
                  <a16:creationId xmlns:a16="http://schemas.microsoft.com/office/drawing/2014/main" id="{19E80420-A76B-0E6D-138A-05CD4A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14665" y="1332999"/>
              <a:ext cx="490245" cy="490245"/>
            </a:xfrm>
            <a:prstGeom prst="rect">
              <a:avLst/>
            </a:prstGeom>
          </p:spPr>
        </p:pic>
        <p:pic>
          <p:nvPicPr>
            <p:cNvPr id="35" name="Graphique 34" descr="Marcher avec un remplissage uni">
              <a:extLst>
                <a:ext uri="{FF2B5EF4-FFF2-40B4-BE49-F238E27FC236}">
                  <a16:creationId xmlns:a16="http://schemas.microsoft.com/office/drawing/2014/main" id="{2AD53535-7396-EC67-FD93-A8CF985A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24513" y="4009137"/>
              <a:ext cx="520342" cy="520342"/>
            </a:xfrm>
            <a:prstGeom prst="rect">
              <a:avLst/>
            </a:prstGeom>
          </p:spPr>
        </p:pic>
        <p:pic>
          <p:nvPicPr>
            <p:cNvPr id="36" name="Graphique 35" descr="Train avec un remplissage uni">
              <a:extLst>
                <a:ext uri="{FF2B5EF4-FFF2-40B4-BE49-F238E27FC236}">
                  <a16:creationId xmlns:a16="http://schemas.microsoft.com/office/drawing/2014/main" id="{AEABF080-4768-B317-6D8B-890AF5818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67864" y="2664651"/>
              <a:ext cx="480817" cy="480817"/>
            </a:xfrm>
            <a:prstGeom prst="rect">
              <a:avLst/>
            </a:prstGeom>
          </p:spPr>
        </p:pic>
        <p:pic>
          <p:nvPicPr>
            <p:cNvPr id="37" name="Graphique 36" descr="Bus avec un remplissage uni">
              <a:extLst>
                <a:ext uri="{FF2B5EF4-FFF2-40B4-BE49-F238E27FC236}">
                  <a16:creationId xmlns:a16="http://schemas.microsoft.com/office/drawing/2014/main" id="{397BC23B-968D-CDC6-3010-A06F7F9AB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035614" y="3203618"/>
              <a:ext cx="648346" cy="648346"/>
            </a:xfrm>
            <a:prstGeom prst="rect">
              <a:avLst/>
            </a:prstGeom>
          </p:spPr>
        </p:pic>
        <p:pic>
          <p:nvPicPr>
            <p:cNvPr id="38" name="Image 37" descr="Une image contenant Graphique, Police, symbole, graphisme&#10;&#10;Description générée automatiquement">
              <a:extLst>
                <a:ext uri="{FF2B5EF4-FFF2-40B4-BE49-F238E27FC236}">
                  <a16:creationId xmlns:a16="http://schemas.microsoft.com/office/drawing/2014/main" id="{42D38F73-4F5D-832E-D313-0B23B0F2A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01824" y="2020959"/>
              <a:ext cx="612899" cy="520964"/>
            </a:xfrm>
            <a:prstGeom prst="rect">
              <a:avLst/>
            </a:prstGeom>
          </p:spPr>
        </p:pic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3709C6CB-9E73-7344-6E4A-D328FC425E9F}"/>
              </a:ext>
            </a:extLst>
          </p:cNvPr>
          <p:cNvSpPr txBox="1"/>
          <p:nvPr/>
        </p:nvSpPr>
        <p:spPr>
          <a:xfrm>
            <a:off x="4184638" y="3428981"/>
            <a:ext cx="19113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IBM Plex Mono" panose="020F0502020204030204" pitchFamily="49" charset="0"/>
              </a:rPr>
              <a:t>Accéléromètre</a:t>
            </a:r>
          </a:p>
          <a:p>
            <a:r>
              <a:rPr lang="fr-FR" dirty="0">
                <a:latin typeface="IBM Plex Mono" panose="020F0502020204030204" pitchFamily="49" charset="0"/>
              </a:rPr>
              <a:t>Gyroscope</a:t>
            </a:r>
          </a:p>
          <a:p>
            <a:r>
              <a:rPr lang="fr-FR" dirty="0">
                <a:latin typeface="IBM Plex Mono" panose="020F0502020204030204" pitchFamily="49" charset="0"/>
              </a:rPr>
              <a:t>Magnétomètre</a:t>
            </a:r>
          </a:p>
        </p:txBody>
      </p:sp>
      <p:pic>
        <p:nvPicPr>
          <p:cNvPr id="15" name="Image 14" descr="Une image contenant Police, Graphique, logo, Bleu électrique&#10;&#10;Description générée automatiquement">
            <a:extLst>
              <a:ext uri="{FF2B5EF4-FFF2-40B4-BE49-F238E27FC236}">
                <a16:creationId xmlns:a16="http://schemas.microsoft.com/office/drawing/2014/main" id="{7B40F06A-8DD4-0B28-C92F-17328D45D07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98358" y="3158420"/>
            <a:ext cx="535686" cy="539281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2F7F74FA-3D8E-90EA-1D1A-E406BAE42803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3799853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Goal :</a:t>
            </a:r>
            <a:endParaRPr lang="fr-FR" dirty="0">
              <a:solidFill>
                <a:srgbClr val="7B10D9"/>
              </a:solidFill>
            </a:endParaRPr>
          </a:p>
        </p:txBody>
      </p:sp>
      <p:pic>
        <p:nvPicPr>
          <p:cNvPr id="3" name="Graphique 2" descr="Smartphone avec un remplissage uni">
            <a:extLst>
              <a:ext uri="{FF2B5EF4-FFF2-40B4-BE49-F238E27FC236}">
                <a16:creationId xmlns:a16="http://schemas.microsoft.com/office/drawing/2014/main" id="{DC7DED4D-BFCC-D7CA-6DC5-D3C0C71D6C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96790" y="2513661"/>
            <a:ext cx="1738822" cy="1738822"/>
          </a:xfrm>
          <a:prstGeom prst="rect">
            <a:avLst/>
          </a:prstGeom>
        </p:spPr>
      </p:pic>
      <p:sp>
        <p:nvSpPr>
          <p:cNvPr id="26" name="Flèche : demi-tour 25">
            <a:extLst>
              <a:ext uri="{FF2B5EF4-FFF2-40B4-BE49-F238E27FC236}">
                <a16:creationId xmlns:a16="http://schemas.microsoft.com/office/drawing/2014/main" id="{8372B515-59AB-5AB5-9064-3055CA604713}"/>
              </a:ext>
            </a:extLst>
          </p:cNvPr>
          <p:cNvSpPr/>
          <p:nvPr/>
        </p:nvSpPr>
        <p:spPr>
          <a:xfrm>
            <a:off x="3024544" y="2138519"/>
            <a:ext cx="1829953" cy="320729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7208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31" name="Graphique 30" descr="Informations contour">
            <a:extLst>
              <a:ext uri="{FF2B5EF4-FFF2-40B4-BE49-F238E27FC236}">
                <a16:creationId xmlns:a16="http://schemas.microsoft.com/office/drawing/2014/main" id="{5D0E2290-5137-028F-A9E0-98911BE5AD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97297" y="2513661"/>
            <a:ext cx="914400" cy="914400"/>
          </a:xfrm>
          <a:prstGeom prst="rect">
            <a:avLst/>
          </a:prstGeom>
        </p:spPr>
      </p:pic>
      <p:sp>
        <p:nvSpPr>
          <p:cNvPr id="33" name="Flèche : droite 32">
            <a:extLst>
              <a:ext uri="{FF2B5EF4-FFF2-40B4-BE49-F238E27FC236}">
                <a16:creationId xmlns:a16="http://schemas.microsoft.com/office/drawing/2014/main" id="{17EDAB24-CA4F-D103-74B1-C18741C8D1D6}"/>
              </a:ext>
            </a:extLst>
          </p:cNvPr>
          <p:cNvSpPr/>
          <p:nvPr/>
        </p:nvSpPr>
        <p:spPr>
          <a:xfrm>
            <a:off x="5348868" y="2847278"/>
            <a:ext cx="1360449" cy="22302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35F7A994-4C46-590C-D032-982492290C83}"/>
              </a:ext>
            </a:extLst>
          </p:cNvPr>
          <p:cNvGrpSpPr/>
          <p:nvPr/>
        </p:nvGrpSpPr>
        <p:grpSpPr>
          <a:xfrm>
            <a:off x="7001824" y="1332999"/>
            <a:ext cx="682136" cy="3196480"/>
            <a:chOff x="7001824" y="1332999"/>
            <a:chExt cx="682136" cy="3196480"/>
          </a:xfrm>
        </p:grpSpPr>
        <p:pic>
          <p:nvPicPr>
            <p:cNvPr id="34" name="Graphique 33" descr="Cyclisme avec un remplissage uni">
              <a:extLst>
                <a:ext uri="{FF2B5EF4-FFF2-40B4-BE49-F238E27FC236}">
                  <a16:creationId xmlns:a16="http://schemas.microsoft.com/office/drawing/2014/main" id="{19E80420-A76B-0E6D-138A-05CD4AC294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114665" y="1332999"/>
              <a:ext cx="490245" cy="490245"/>
            </a:xfrm>
            <a:prstGeom prst="rect">
              <a:avLst/>
            </a:prstGeom>
          </p:spPr>
        </p:pic>
        <p:pic>
          <p:nvPicPr>
            <p:cNvPr id="35" name="Graphique 34" descr="Marcher avec un remplissage uni">
              <a:extLst>
                <a:ext uri="{FF2B5EF4-FFF2-40B4-BE49-F238E27FC236}">
                  <a16:creationId xmlns:a16="http://schemas.microsoft.com/office/drawing/2014/main" id="{2AD53535-7396-EC67-FD93-A8CF985A749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124513" y="4009137"/>
              <a:ext cx="520342" cy="520342"/>
            </a:xfrm>
            <a:prstGeom prst="rect">
              <a:avLst/>
            </a:prstGeom>
          </p:spPr>
        </p:pic>
        <p:pic>
          <p:nvPicPr>
            <p:cNvPr id="36" name="Graphique 35" descr="Train avec un remplissage uni">
              <a:extLst>
                <a:ext uri="{FF2B5EF4-FFF2-40B4-BE49-F238E27FC236}">
                  <a16:creationId xmlns:a16="http://schemas.microsoft.com/office/drawing/2014/main" id="{AEABF080-4768-B317-6D8B-890AF58181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67864" y="2664651"/>
              <a:ext cx="480817" cy="480817"/>
            </a:xfrm>
            <a:prstGeom prst="rect">
              <a:avLst/>
            </a:prstGeom>
          </p:spPr>
        </p:pic>
        <p:pic>
          <p:nvPicPr>
            <p:cNvPr id="37" name="Graphique 36" descr="Bus avec un remplissage uni">
              <a:extLst>
                <a:ext uri="{FF2B5EF4-FFF2-40B4-BE49-F238E27FC236}">
                  <a16:creationId xmlns:a16="http://schemas.microsoft.com/office/drawing/2014/main" id="{397BC23B-968D-CDC6-3010-A06F7F9AB6E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7035614" y="3203618"/>
              <a:ext cx="648346" cy="648346"/>
            </a:xfrm>
            <a:prstGeom prst="rect">
              <a:avLst/>
            </a:prstGeom>
          </p:spPr>
        </p:pic>
        <p:pic>
          <p:nvPicPr>
            <p:cNvPr id="38" name="Image 37" descr="Une image contenant Graphique, Police, symbole, graphisme&#10;&#10;Description générée automatiquement">
              <a:extLst>
                <a:ext uri="{FF2B5EF4-FFF2-40B4-BE49-F238E27FC236}">
                  <a16:creationId xmlns:a16="http://schemas.microsoft.com/office/drawing/2014/main" id="{42D38F73-4F5D-832E-D313-0B23B0F2AB8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01824" y="2020959"/>
              <a:ext cx="612899" cy="520964"/>
            </a:xfrm>
            <a:prstGeom prst="rect">
              <a:avLst/>
            </a:prstGeom>
          </p:spPr>
        </p:pic>
      </p:grpSp>
      <p:sp>
        <p:nvSpPr>
          <p:cNvPr id="42" name="ZoneTexte 41">
            <a:extLst>
              <a:ext uri="{FF2B5EF4-FFF2-40B4-BE49-F238E27FC236}">
                <a16:creationId xmlns:a16="http://schemas.microsoft.com/office/drawing/2014/main" id="{3709C6CB-9E73-7344-6E4A-D328FC425E9F}"/>
              </a:ext>
            </a:extLst>
          </p:cNvPr>
          <p:cNvSpPr txBox="1"/>
          <p:nvPr/>
        </p:nvSpPr>
        <p:spPr>
          <a:xfrm>
            <a:off x="4184638" y="3428981"/>
            <a:ext cx="191136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latin typeface="IBM Plex Mono" panose="020F0502020204030204" pitchFamily="49" charset="0"/>
              </a:rPr>
              <a:t>Accelerometer</a:t>
            </a:r>
            <a:endParaRPr lang="fr-FR" dirty="0">
              <a:latin typeface="IBM Plex Mono" panose="020F0502020204030204" pitchFamily="49" charset="0"/>
            </a:endParaRPr>
          </a:p>
          <a:p>
            <a:r>
              <a:rPr lang="fr-FR" dirty="0">
                <a:latin typeface="IBM Plex Mono" panose="020F0502020204030204" pitchFamily="49" charset="0"/>
              </a:rPr>
              <a:t>Gyroscope</a:t>
            </a:r>
          </a:p>
          <a:p>
            <a:r>
              <a:rPr lang="fr-FR" dirty="0" err="1">
                <a:latin typeface="IBM Plex Mono" panose="020F0502020204030204" pitchFamily="49" charset="0"/>
              </a:rPr>
              <a:t>Magnetometer</a:t>
            </a:r>
            <a:endParaRPr lang="fr-FR" dirty="0">
              <a:latin typeface="IBM Plex Mono" panose="020F0502020204030204" pitchFamily="49" charset="0"/>
            </a:endParaRPr>
          </a:p>
        </p:txBody>
      </p:sp>
      <p:pic>
        <p:nvPicPr>
          <p:cNvPr id="43" name="Image 42" descr="Une image contenant Police, Graphique, logo, Bleu électrique&#10;&#10;Description générée automatiquement">
            <a:extLst>
              <a:ext uri="{FF2B5EF4-FFF2-40B4-BE49-F238E27FC236}">
                <a16:creationId xmlns:a16="http://schemas.microsoft.com/office/drawing/2014/main" id="{88E62053-D11F-3194-C47E-2F87DDC7564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81760" y="3145468"/>
            <a:ext cx="568882" cy="572700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71AE01CB-4C0D-C076-365A-5B21EB3A8AE6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8295171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738E4BEE-ED2C-2FD2-C18D-AA3FF0BD9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78" y="-33809"/>
            <a:ext cx="6989885" cy="5143500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9EF9C786-CF32-2B17-9F55-6F7C11760730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17397457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2;p38">
            <a:extLst>
              <a:ext uri="{FF2B5EF4-FFF2-40B4-BE49-F238E27FC236}">
                <a16:creationId xmlns:a16="http://schemas.microsoft.com/office/drawing/2014/main" id="{D33C2342-EF02-E62E-2DFB-E021FB705020}"/>
              </a:ext>
            </a:extLst>
          </p:cNvPr>
          <p:cNvSpPr txBox="1">
            <a:spLocks/>
          </p:cNvSpPr>
          <p:nvPr/>
        </p:nvSpPr>
        <p:spPr>
          <a:xfrm>
            <a:off x="210648" y="-31195"/>
            <a:ext cx="7784664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L’application GeolocIMU actuelle:</a:t>
            </a:r>
          </a:p>
        </p:txBody>
      </p:sp>
      <p:sp>
        <p:nvSpPr>
          <p:cNvPr id="3" name="Google Shape;1531;p39">
            <a:extLst>
              <a:ext uri="{FF2B5EF4-FFF2-40B4-BE49-F238E27FC236}">
                <a16:creationId xmlns:a16="http://schemas.microsoft.com/office/drawing/2014/main" id="{3A9BB006-07B5-7B36-47FC-269DA84FF8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860" y="104528"/>
            <a:ext cx="9536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dirty="0"/>
            </a:br>
            <a:r>
              <a:rPr lang="fr-FR" sz="2000" dirty="0">
                <a:solidFill>
                  <a:srgbClr val="7B10D9"/>
                </a:solidFill>
              </a:rPr>
              <a:t>Diagramme Cas d’utilisations de l’application GeolocIMU</a:t>
            </a:r>
            <a:endParaRPr lang="fr-FR" dirty="0">
              <a:solidFill>
                <a:srgbClr val="7B10D9"/>
              </a:solidFill>
            </a:endParaRPr>
          </a:p>
        </p:txBody>
      </p:sp>
      <p:pic>
        <p:nvPicPr>
          <p:cNvPr id="5" name="Image 4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06AD131C-AB86-940D-17CD-7B669A3162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7788" y="1088623"/>
            <a:ext cx="5368423" cy="3950349"/>
          </a:xfrm>
          <a:prstGeom prst="rect">
            <a:avLst/>
          </a:prstGeom>
        </p:spPr>
      </p:pic>
      <p:sp>
        <p:nvSpPr>
          <p:cNvPr id="4" name="Google Shape;1468;p37">
            <a:extLst>
              <a:ext uri="{FF2B5EF4-FFF2-40B4-BE49-F238E27FC236}">
                <a16:creationId xmlns:a16="http://schemas.microsoft.com/office/drawing/2014/main" id="{6B702188-F94A-EBB2-5579-F59FB2111CA8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852056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p39"/>
          <p:cNvGrpSpPr/>
          <p:nvPr/>
        </p:nvGrpSpPr>
        <p:grpSpPr>
          <a:xfrm>
            <a:off x="-827722" y="4127914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" name="Image 5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EA279060-FBC1-62DB-3709-A5BF6759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921" y="0"/>
            <a:ext cx="7462157" cy="5143500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CEEC6A3C-17A8-0EB1-CF94-6B45508EEC77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3433096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4" name="Google Shape;1534;p39"/>
          <p:cNvGrpSpPr/>
          <p:nvPr/>
        </p:nvGrpSpPr>
        <p:grpSpPr>
          <a:xfrm>
            <a:off x="-827722" y="4127914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" name="Google Shape;1492;p38">
            <a:extLst>
              <a:ext uri="{FF2B5EF4-FFF2-40B4-BE49-F238E27FC236}">
                <a16:creationId xmlns:a16="http://schemas.microsoft.com/office/drawing/2014/main" id="{D33C2342-EF02-E62E-2DFB-E021FB705020}"/>
              </a:ext>
            </a:extLst>
          </p:cNvPr>
          <p:cNvSpPr txBox="1">
            <a:spLocks/>
          </p:cNvSpPr>
          <p:nvPr/>
        </p:nvSpPr>
        <p:spPr>
          <a:xfrm>
            <a:off x="210648" y="-31195"/>
            <a:ext cx="7784664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/>
              <a:t>Analyse </a:t>
            </a:r>
            <a:r>
              <a:rPr lang="fr-FR" sz="2400" dirty="0" err="1"/>
              <a:t>Fonctionelle</a:t>
            </a:r>
            <a:r>
              <a:rPr lang="fr-FR" sz="2400" dirty="0"/>
              <a:t>:</a:t>
            </a:r>
          </a:p>
        </p:txBody>
      </p:sp>
      <p:sp>
        <p:nvSpPr>
          <p:cNvPr id="3" name="Google Shape;1531;p39">
            <a:extLst>
              <a:ext uri="{FF2B5EF4-FFF2-40B4-BE49-F238E27FC236}">
                <a16:creationId xmlns:a16="http://schemas.microsoft.com/office/drawing/2014/main" id="{3A9BB006-07B5-7B36-47FC-269DA84FF8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860" y="534095"/>
            <a:ext cx="9536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7B10D9"/>
                </a:solidFill>
              </a:rPr>
              <a:t>Diagramme de séquence</a:t>
            </a:r>
          </a:p>
        </p:txBody>
      </p:sp>
      <p:pic>
        <p:nvPicPr>
          <p:cNvPr id="6" name="Image 5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EA279060-FBC1-62DB-3709-A5BF6759C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5870" y="1143966"/>
            <a:ext cx="5753449" cy="3965725"/>
          </a:xfrm>
          <a:prstGeom prst="rect">
            <a:avLst/>
          </a:prstGeom>
        </p:spPr>
      </p:pic>
      <p:sp>
        <p:nvSpPr>
          <p:cNvPr id="4" name="Google Shape;1468;p37">
            <a:extLst>
              <a:ext uri="{FF2B5EF4-FFF2-40B4-BE49-F238E27FC236}">
                <a16:creationId xmlns:a16="http://schemas.microsoft.com/office/drawing/2014/main" id="{17DFD68B-45FF-07E0-C446-B60F5A3F23C7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2839672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174854" y="-353033"/>
            <a:ext cx="9536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dirty="0"/>
            </a:br>
            <a:r>
              <a:rPr lang="fr-FR" sz="2000" dirty="0">
                <a:solidFill>
                  <a:srgbClr val="7B10D9"/>
                </a:solidFill>
              </a:rPr>
              <a:t>Use Case </a:t>
            </a:r>
            <a:r>
              <a:rPr lang="fr-FR" sz="2000" dirty="0" err="1">
                <a:solidFill>
                  <a:srgbClr val="7B10D9"/>
                </a:solidFill>
              </a:rPr>
              <a:t>Diagramm</a:t>
            </a:r>
            <a:r>
              <a:rPr lang="fr-FR" sz="2000" dirty="0">
                <a:solidFill>
                  <a:srgbClr val="7B10D9"/>
                </a:solidFill>
              </a:rPr>
              <a:t> of the </a:t>
            </a:r>
            <a:r>
              <a:rPr lang="fr-FR" sz="2000" dirty="0" err="1">
                <a:solidFill>
                  <a:srgbClr val="7B10D9"/>
                </a:solidFill>
              </a:rPr>
              <a:t>GeolocApp</a:t>
            </a:r>
            <a:endParaRPr lang="fr-FR" dirty="0">
              <a:solidFill>
                <a:srgbClr val="7B10D9"/>
              </a:solidFill>
            </a:endParaRPr>
          </a:p>
        </p:txBody>
      </p:sp>
      <p:pic>
        <p:nvPicPr>
          <p:cNvPr id="2" name="Image 1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F06F9101-BD8B-C209-78BF-8331BD5333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2052" y="717843"/>
            <a:ext cx="5590908" cy="4114064"/>
          </a:xfrm>
          <a:prstGeom prst="rect">
            <a:avLst/>
          </a:prstGeom>
        </p:spPr>
      </p:pic>
      <p:pic>
        <p:nvPicPr>
          <p:cNvPr id="3" name="Image 2" descr="Une image contenant texte, capture d’écran, conception&#10;&#10;Description générée automatiquement">
            <a:extLst>
              <a:ext uri="{FF2B5EF4-FFF2-40B4-BE49-F238E27FC236}">
                <a16:creationId xmlns:a16="http://schemas.microsoft.com/office/drawing/2014/main" id="{EAEDEE50-3858-A80C-0580-A3D9CA515F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854" y="1210550"/>
            <a:ext cx="1558679" cy="3052412"/>
          </a:xfrm>
          <a:prstGeom prst="rect">
            <a:avLst/>
          </a:prstGeom>
        </p:spPr>
      </p:pic>
      <p:pic>
        <p:nvPicPr>
          <p:cNvPr id="5" name="Image 4" descr="Une image contenant texte, capture d’écran, conception&#10;&#10;Description générée automatiquement">
            <a:extLst>
              <a:ext uri="{FF2B5EF4-FFF2-40B4-BE49-F238E27FC236}">
                <a16:creationId xmlns:a16="http://schemas.microsoft.com/office/drawing/2014/main" id="{5BE83183-9BCA-AA4C-1E8D-25C689CD4B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1478" y="1017724"/>
            <a:ext cx="1947668" cy="3814183"/>
          </a:xfrm>
          <a:prstGeom prst="rect">
            <a:avLst/>
          </a:prstGeom>
        </p:spPr>
      </p:pic>
      <p:pic>
        <p:nvPicPr>
          <p:cNvPr id="6" name="Image 5" descr="Une image contenant Police, Graphique, logo, Bleu électrique&#10;&#10;Description générée automatiquement">
            <a:extLst>
              <a:ext uri="{FF2B5EF4-FFF2-40B4-BE49-F238E27FC236}">
                <a16:creationId xmlns:a16="http://schemas.microsoft.com/office/drawing/2014/main" id="{6A09B6D4-F846-CE3D-E7A2-9E7CA872B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2508" y="33091"/>
            <a:ext cx="603508" cy="607559"/>
          </a:xfrm>
          <a:prstGeom prst="rect">
            <a:avLst/>
          </a:prstGeom>
        </p:spPr>
      </p:pic>
      <p:sp>
        <p:nvSpPr>
          <p:cNvPr id="4" name="Google Shape;1468;p37">
            <a:extLst>
              <a:ext uri="{FF2B5EF4-FFF2-40B4-BE49-F238E27FC236}">
                <a16:creationId xmlns:a16="http://schemas.microsoft.com/office/drawing/2014/main" id="{447F6342-E405-939E-603A-26C652B8D88D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6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0DC9216-655B-BCEC-D57E-0579B9DB6EC2}"/>
              </a:ext>
            </a:extLst>
          </p:cNvPr>
          <p:cNvSpPr txBox="1"/>
          <p:nvPr/>
        </p:nvSpPr>
        <p:spPr>
          <a:xfrm>
            <a:off x="3211691" y="4831907"/>
            <a:ext cx="2810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1 : Diagramme de classes</a:t>
            </a:r>
          </a:p>
        </p:txBody>
      </p:sp>
    </p:spTree>
    <p:extLst>
      <p:ext uri="{BB962C8B-B14F-4D97-AF65-F5344CB8AC3E}">
        <p14:creationId xmlns:p14="http://schemas.microsoft.com/office/powerpoint/2010/main" val="3628520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841373" y="3614626"/>
            <a:ext cx="4148801" cy="2969900"/>
            <a:chOff x="-600598" y="3393697"/>
            <a:chExt cx="4148801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600598" y="3393697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2263545" y="1251071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Analysis</a:t>
            </a:r>
            <a:endParaRPr lang="fr-FR" dirty="0"/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A6B7FB1C-DCB1-B294-6657-71E009318B79}"/>
              </a:ext>
            </a:extLst>
          </p:cNvPr>
          <p:cNvGrpSpPr/>
          <p:nvPr/>
        </p:nvGrpSpPr>
        <p:grpSpPr>
          <a:xfrm>
            <a:off x="1350273" y="3312891"/>
            <a:ext cx="4558967" cy="668004"/>
            <a:chOff x="792583" y="3449771"/>
            <a:chExt cx="4558967" cy="668004"/>
          </a:xfrm>
        </p:grpSpPr>
        <p:grpSp>
          <p:nvGrpSpPr>
            <p:cNvPr id="5" name="Google Shape;1523;p38">
              <a:extLst>
                <a:ext uri="{FF2B5EF4-FFF2-40B4-BE49-F238E27FC236}">
                  <a16:creationId xmlns:a16="http://schemas.microsoft.com/office/drawing/2014/main" id="{6051EE59-ABCC-7E0B-898A-28E99581B647}"/>
                </a:ext>
              </a:extLst>
            </p:cNvPr>
            <p:cNvGrpSpPr/>
            <p:nvPr/>
          </p:nvGrpSpPr>
          <p:grpSpPr>
            <a:xfrm>
              <a:off x="792583" y="3942768"/>
              <a:ext cx="4558967" cy="134100"/>
              <a:chOff x="796100" y="3019701"/>
              <a:chExt cx="4558967" cy="134100"/>
            </a:xfrm>
          </p:grpSpPr>
          <p:sp>
            <p:nvSpPr>
              <p:cNvPr id="12" name="Google Shape;1524;p38">
                <a:extLst>
                  <a:ext uri="{FF2B5EF4-FFF2-40B4-BE49-F238E27FC236}">
                    <a16:creationId xmlns:a16="http://schemas.microsoft.com/office/drawing/2014/main" id="{3F6A8AE1-5CF5-F065-14AB-C437694459E3}"/>
                  </a:ext>
                </a:extLst>
              </p:cNvPr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3" name="Google Shape;1525;p38">
                <a:extLst>
                  <a:ext uri="{FF2B5EF4-FFF2-40B4-BE49-F238E27FC236}">
                    <a16:creationId xmlns:a16="http://schemas.microsoft.com/office/drawing/2014/main" id="{578073E4-7871-0010-DBDD-8E44C4E5D187}"/>
                  </a:ext>
                </a:extLst>
              </p:cNvPr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" name="Google Shape;1526;p38">
                <a:extLst>
                  <a:ext uri="{FF2B5EF4-FFF2-40B4-BE49-F238E27FC236}">
                    <a16:creationId xmlns:a16="http://schemas.microsoft.com/office/drawing/2014/main" id="{34E54602-1B08-ABB5-FDE3-28D1B230384E}"/>
                  </a:ext>
                </a:extLst>
              </p:cNvPr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</p:grpSp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D90A3BEA-657E-F3A1-1EFB-14398C8F4E41}"/>
                </a:ext>
              </a:extLst>
            </p:cNvPr>
            <p:cNvGrpSpPr/>
            <p:nvPr/>
          </p:nvGrpSpPr>
          <p:grpSpPr>
            <a:xfrm>
              <a:off x="1185498" y="3449771"/>
              <a:ext cx="3725333" cy="668004"/>
              <a:chOff x="2808231" y="2560960"/>
              <a:chExt cx="3725333" cy="668004"/>
            </a:xfrm>
          </p:grpSpPr>
          <p:pic>
            <p:nvPicPr>
              <p:cNvPr id="7" name="Graphique 6" descr="Cyclisme avec un remplissage uni">
                <a:extLst>
                  <a:ext uri="{FF2B5EF4-FFF2-40B4-BE49-F238E27FC236}">
                    <a16:creationId xmlns:a16="http://schemas.microsoft.com/office/drawing/2014/main" id="{E583D58D-DCE8-5654-D80A-81A842E579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2808231" y="2610715"/>
                <a:ext cx="490245" cy="490245"/>
              </a:xfrm>
              <a:prstGeom prst="rect">
                <a:avLst/>
              </a:prstGeom>
            </p:spPr>
          </p:pic>
          <p:pic>
            <p:nvPicPr>
              <p:cNvPr id="8" name="Graphique 7" descr="Marcher avec un remplissage uni">
                <a:extLst>
                  <a:ext uri="{FF2B5EF4-FFF2-40B4-BE49-F238E27FC236}">
                    <a16:creationId xmlns:a16="http://schemas.microsoft.com/office/drawing/2014/main" id="{156B9720-3023-0DD6-6269-97FE5272B8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328588" y="2580618"/>
                <a:ext cx="520342" cy="520342"/>
              </a:xfrm>
              <a:prstGeom prst="rect">
                <a:avLst/>
              </a:prstGeom>
            </p:spPr>
          </p:pic>
          <p:pic>
            <p:nvPicPr>
              <p:cNvPr id="9" name="Graphique 8" descr="Train avec un remplissage uni">
                <a:extLst>
                  <a:ext uri="{FF2B5EF4-FFF2-40B4-BE49-F238E27FC236}">
                    <a16:creationId xmlns:a16="http://schemas.microsoft.com/office/drawing/2014/main" id="{F5A77C26-137C-338B-5153-4BF01458AB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5307759" y="2629369"/>
                <a:ext cx="480817" cy="480817"/>
              </a:xfrm>
              <a:prstGeom prst="rect">
                <a:avLst/>
              </a:prstGeom>
            </p:spPr>
          </p:pic>
          <p:pic>
            <p:nvPicPr>
              <p:cNvPr id="10" name="Graphique 9" descr="Bus avec un remplissage uni">
                <a:extLst>
                  <a:ext uri="{FF2B5EF4-FFF2-40B4-BE49-F238E27FC236}">
                    <a16:creationId xmlns:a16="http://schemas.microsoft.com/office/drawing/2014/main" id="{C573068A-F1E1-E54B-7938-E788602C1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5885218" y="2580618"/>
                <a:ext cx="648346" cy="648346"/>
              </a:xfrm>
              <a:prstGeom prst="rect">
                <a:avLst/>
              </a:prstGeom>
            </p:spPr>
          </p:pic>
          <p:pic>
            <p:nvPicPr>
              <p:cNvPr id="11" name="Image 10" descr="Une image contenant Graphique, Police, symbole, graphisme&#10;&#10;Description générée automatiquement">
                <a:extLst>
                  <a:ext uri="{FF2B5EF4-FFF2-40B4-BE49-F238E27FC236}">
                    <a16:creationId xmlns:a16="http://schemas.microsoft.com/office/drawing/2014/main" id="{DC7B3BD3-CCD5-95A1-B20D-54A71D56D7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259297" y="2560960"/>
                <a:ext cx="612899" cy="520964"/>
              </a:xfrm>
              <a:prstGeom prst="rect">
                <a:avLst/>
              </a:prstGeom>
            </p:spPr>
          </p:pic>
        </p:grpSp>
      </p:grpSp>
      <p:pic>
        <p:nvPicPr>
          <p:cNvPr id="2" name="Image 1" descr="Une image contenant Police, Graphique, logo, Bleu électrique&#10;&#10;Description générée automatiquement">
            <a:extLst>
              <a:ext uri="{FF2B5EF4-FFF2-40B4-BE49-F238E27FC236}">
                <a16:creationId xmlns:a16="http://schemas.microsoft.com/office/drawing/2014/main" id="{8A0629D5-420D-C118-82F8-B9E110BFBD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4751" y="2350867"/>
            <a:ext cx="1412755" cy="1422237"/>
          </a:xfrm>
          <a:prstGeom prst="rect">
            <a:avLst/>
          </a:prstGeom>
        </p:spPr>
      </p:pic>
      <p:sp>
        <p:nvSpPr>
          <p:cNvPr id="3" name="Google Shape;1468;p37">
            <a:extLst>
              <a:ext uri="{FF2B5EF4-FFF2-40B4-BE49-F238E27FC236}">
                <a16:creationId xmlns:a16="http://schemas.microsoft.com/office/drawing/2014/main" id="{D9F74D51-F97C-E954-886F-62D7CA8B38D7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46069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2;p38">
            <a:extLst>
              <a:ext uri="{FF2B5EF4-FFF2-40B4-BE49-F238E27FC236}">
                <a16:creationId xmlns:a16="http://schemas.microsoft.com/office/drawing/2014/main" id="{D33C2342-EF02-E62E-2DFB-E021FB705020}"/>
              </a:ext>
            </a:extLst>
          </p:cNvPr>
          <p:cNvSpPr txBox="1">
            <a:spLocks/>
          </p:cNvSpPr>
          <p:nvPr/>
        </p:nvSpPr>
        <p:spPr>
          <a:xfrm>
            <a:off x="210648" y="-31195"/>
            <a:ext cx="7784664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400" dirty="0" err="1"/>
              <a:t>Functionnal</a:t>
            </a:r>
            <a:r>
              <a:rPr lang="fr-FR" sz="2400" dirty="0"/>
              <a:t> </a:t>
            </a:r>
            <a:r>
              <a:rPr lang="fr-FR" sz="2400" dirty="0" err="1"/>
              <a:t>analysis</a:t>
            </a:r>
            <a:endParaRPr lang="fr-FR" sz="2400" dirty="0"/>
          </a:p>
        </p:txBody>
      </p:sp>
      <p:sp>
        <p:nvSpPr>
          <p:cNvPr id="3" name="Google Shape;1531;p39">
            <a:extLst>
              <a:ext uri="{FF2B5EF4-FFF2-40B4-BE49-F238E27FC236}">
                <a16:creationId xmlns:a16="http://schemas.microsoft.com/office/drawing/2014/main" id="{3A9BB006-07B5-7B36-47FC-269DA84FF8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860" y="534095"/>
            <a:ext cx="9536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7B10D9"/>
                </a:solidFill>
              </a:rPr>
              <a:t>State of art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948F21A-45B1-7451-D0EF-CB7E95A995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3476" t="24694" r="13476" b="-3093"/>
          <a:stretch/>
        </p:blipFill>
        <p:spPr>
          <a:xfrm>
            <a:off x="3410231" y="338530"/>
            <a:ext cx="5880693" cy="320989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96A112E-FAA5-B037-84AA-757DB23FA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00" y="3704279"/>
            <a:ext cx="6683319" cy="1165961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6DA5023F-AE63-62E4-7E71-AC5C528E50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916" y="1464045"/>
            <a:ext cx="3079315" cy="2009718"/>
          </a:xfrm>
          <a:prstGeom prst="rect">
            <a:avLst/>
          </a:prstGeom>
        </p:spPr>
      </p:pic>
      <p:sp>
        <p:nvSpPr>
          <p:cNvPr id="4" name="Google Shape;1468;p37">
            <a:extLst>
              <a:ext uri="{FF2B5EF4-FFF2-40B4-BE49-F238E27FC236}">
                <a16:creationId xmlns:a16="http://schemas.microsoft.com/office/drawing/2014/main" id="{8F9495AA-CEE9-19C5-164B-4306B8C02097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8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2399C99-F8B8-5DEC-B2BA-1190CFFDCAF6}"/>
              </a:ext>
            </a:extLst>
          </p:cNvPr>
          <p:cNvSpPr txBox="1"/>
          <p:nvPr/>
        </p:nvSpPr>
        <p:spPr>
          <a:xfrm>
            <a:off x="1631131" y="4828147"/>
            <a:ext cx="48478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2 : </a:t>
            </a:r>
            <a:r>
              <a:rPr lang="fr-FR" dirty="0" err="1"/>
              <a:t>Comparison</a:t>
            </a:r>
            <a:r>
              <a:rPr lang="fr-FR" dirty="0"/>
              <a:t> Table of machine </a:t>
            </a:r>
            <a:r>
              <a:rPr lang="fr-FR" dirty="0" err="1"/>
              <a:t>leanring</a:t>
            </a:r>
            <a:r>
              <a:rPr lang="fr-FR" dirty="0"/>
              <a:t> model [2]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FA231B62-A15A-1198-5F6D-F92D02D12263}"/>
              </a:ext>
            </a:extLst>
          </p:cNvPr>
          <p:cNvSpPr txBox="1"/>
          <p:nvPr/>
        </p:nvSpPr>
        <p:spPr>
          <a:xfrm>
            <a:off x="361860" y="3394531"/>
            <a:ext cx="30989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2: Processus de prédiction [2]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5AAC4025-687C-36AA-FB2F-64B9F5F8B6AA}"/>
              </a:ext>
            </a:extLst>
          </p:cNvPr>
          <p:cNvSpPr txBox="1"/>
          <p:nvPr/>
        </p:nvSpPr>
        <p:spPr>
          <a:xfrm>
            <a:off x="8741239" y="2468904"/>
            <a:ext cx="5822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[1][3]</a:t>
            </a:r>
          </a:p>
        </p:txBody>
      </p:sp>
    </p:spTree>
    <p:extLst>
      <p:ext uri="{BB962C8B-B14F-4D97-AF65-F5344CB8AC3E}">
        <p14:creationId xmlns:p14="http://schemas.microsoft.com/office/powerpoint/2010/main" val="1905590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492;p38">
            <a:extLst>
              <a:ext uri="{FF2B5EF4-FFF2-40B4-BE49-F238E27FC236}">
                <a16:creationId xmlns:a16="http://schemas.microsoft.com/office/drawing/2014/main" id="{D33C2342-EF02-E62E-2DFB-E021FB705020}"/>
              </a:ext>
            </a:extLst>
          </p:cNvPr>
          <p:cNvSpPr txBox="1">
            <a:spLocks/>
          </p:cNvSpPr>
          <p:nvPr/>
        </p:nvSpPr>
        <p:spPr>
          <a:xfrm>
            <a:off x="188525" y="0"/>
            <a:ext cx="7784664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fr-FR" sz="2400" dirty="0" err="1"/>
              <a:t>Functionnal</a:t>
            </a:r>
            <a:r>
              <a:rPr lang="fr-FR" sz="2400" dirty="0"/>
              <a:t> </a:t>
            </a:r>
            <a:r>
              <a:rPr lang="fr-FR" sz="2400" dirty="0" err="1"/>
              <a:t>analysis</a:t>
            </a:r>
            <a:r>
              <a:rPr lang="fr-FR" sz="2400" dirty="0"/>
              <a:t>:</a:t>
            </a:r>
          </a:p>
        </p:txBody>
      </p:sp>
      <p:sp>
        <p:nvSpPr>
          <p:cNvPr id="3" name="Google Shape;1531;p39">
            <a:extLst>
              <a:ext uri="{FF2B5EF4-FFF2-40B4-BE49-F238E27FC236}">
                <a16:creationId xmlns:a16="http://schemas.microsoft.com/office/drawing/2014/main" id="{3A9BB006-07B5-7B36-47FC-269DA84FF8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860" y="534095"/>
            <a:ext cx="9536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>
                <a:solidFill>
                  <a:srgbClr val="7B10D9"/>
                </a:solidFill>
              </a:rPr>
              <a:t>State of art</a:t>
            </a:r>
          </a:p>
        </p:txBody>
      </p:sp>
      <p:pic>
        <p:nvPicPr>
          <p:cNvPr id="5" name="Image 4" descr="Une image contenant texte, diagramme, ligne, Police&#10;&#10;Description générée automatiquement">
            <a:extLst>
              <a:ext uri="{FF2B5EF4-FFF2-40B4-BE49-F238E27FC236}">
                <a16:creationId xmlns:a16="http://schemas.microsoft.com/office/drawing/2014/main" id="{2BB73237-9A50-69A5-6CCB-889CFFC13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39194"/>
            <a:ext cx="9144000" cy="2603500"/>
          </a:xfrm>
          <a:prstGeom prst="rect">
            <a:avLst/>
          </a:prstGeom>
        </p:spPr>
      </p:pic>
      <p:sp>
        <p:nvSpPr>
          <p:cNvPr id="4" name="Google Shape;1468;p37">
            <a:extLst>
              <a:ext uri="{FF2B5EF4-FFF2-40B4-BE49-F238E27FC236}">
                <a16:creationId xmlns:a16="http://schemas.microsoft.com/office/drawing/2014/main" id="{378D0330-E79A-DD0F-DA6A-18653E48D752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9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E7364FBE-296F-50A9-2189-0113140CAE94}"/>
              </a:ext>
            </a:extLst>
          </p:cNvPr>
          <p:cNvSpPr txBox="1"/>
          <p:nvPr/>
        </p:nvSpPr>
        <p:spPr>
          <a:xfrm>
            <a:off x="2539090" y="4363506"/>
            <a:ext cx="31277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3 : Protocol to </a:t>
            </a:r>
            <a:r>
              <a:rPr lang="fr-FR" dirty="0" err="1"/>
              <a:t>create</a:t>
            </a:r>
            <a:r>
              <a:rPr lang="fr-FR" dirty="0"/>
              <a:t> a model</a:t>
            </a:r>
          </a:p>
        </p:txBody>
      </p:sp>
    </p:spTree>
    <p:extLst>
      <p:ext uri="{BB962C8B-B14F-4D97-AF65-F5344CB8AC3E}">
        <p14:creationId xmlns:p14="http://schemas.microsoft.com/office/powerpoint/2010/main" val="1893884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 11" descr="Une image contenant texte, capture d’écran, diagramme, Police&#10;&#10;Description générée automatiquement">
            <a:extLst>
              <a:ext uri="{FF2B5EF4-FFF2-40B4-BE49-F238E27FC236}">
                <a16:creationId xmlns:a16="http://schemas.microsoft.com/office/drawing/2014/main" id="{6E257B93-F6F6-3CBE-C732-4983BB036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1591" y="1106795"/>
            <a:ext cx="5696755" cy="3926647"/>
          </a:xfrm>
          <a:prstGeom prst="rect">
            <a:avLst/>
          </a:prstGeom>
        </p:spPr>
      </p:pic>
      <p:sp>
        <p:nvSpPr>
          <p:cNvPr id="2" name="Google Shape;1492;p38">
            <a:extLst>
              <a:ext uri="{FF2B5EF4-FFF2-40B4-BE49-F238E27FC236}">
                <a16:creationId xmlns:a16="http://schemas.microsoft.com/office/drawing/2014/main" id="{D33C2342-EF02-E62E-2DFB-E021FB705020}"/>
              </a:ext>
            </a:extLst>
          </p:cNvPr>
          <p:cNvSpPr txBox="1">
            <a:spLocks/>
          </p:cNvSpPr>
          <p:nvPr/>
        </p:nvSpPr>
        <p:spPr>
          <a:xfrm>
            <a:off x="210648" y="-31195"/>
            <a:ext cx="7784664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fr-FR" sz="2400" dirty="0" err="1"/>
              <a:t>Functionnal</a:t>
            </a:r>
            <a:r>
              <a:rPr lang="fr-FR" sz="2400" dirty="0"/>
              <a:t> </a:t>
            </a:r>
            <a:r>
              <a:rPr lang="fr-FR" sz="2400" dirty="0" err="1"/>
              <a:t>analysis</a:t>
            </a:r>
            <a:r>
              <a:rPr lang="fr-FR" sz="2400" dirty="0"/>
              <a:t>:</a:t>
            </a:r>
          </a:p>
        </p:txBody>
      </p:sp>
      <p:sp>
        <p:nvSpPr>
          <p:cNvPr id="3" name="Google Shape;1531;p39">
            <a:extLst>
              <a:ext uri="{FF2B5EF4-FFF2-40B4-BE49-F238E27FC236}">
                <a16:creationId xmlns:a16="http://schemas.microsoft.com/office/drawing/2014/main" id="{3A9BB006-07B5-7B36-47FC-269DA84FF86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61860" y="534095"/>
            <a:ext cx="953652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>
                <a:solidFill>
                  <a:srgbClr val="7B10D9"/>
                </a:solidFill>
              </a:rPr>
              <a:t>Sequence</a:t>
            </a:r>
            <a:r>
              <a:rPr lang="fr-FR" dirty="0">
                <a:solidFill>
                  <a:srgbClr val="7B10D9"/>
                </a:solidFill>
              </a:rPr>
              <a:t> </a:t>
            </a:r>
            <a:r>
              <a:rPr lang="fr-FR" dirty="0" err="1">
                <a:solidFill>
                  <a:srgbClr val="7B10D9"/>
                </a:solidFill>
              </a:rPr>
              <a:t>diagramms</a:t>
            </a:r>
            <a:endParaRPr lang="fr-FR" dirty="0">
              <a:solidFill>
                <a:srgbClr val="7B10D9"/>
              </a:solidFill>
            </a:endParaRPr>
          </a:p>
        </p:txBody>
      </p:sp>
      <p:sp>
        <p:nvSpPr>
          <p:cNvPr id="4" name="Google Shape;1468;p37">
            <a:extLst>
              <a:ext uri="{FF2B5EF4-FFF2-40B4-BE49-F238E27FC236}">
                <a16:creationId xmlns:a16="http://schemas.microsoft.com/office/drawing/2014/main" id="{B58B0DD2-2027-3915-A144-8F45315CEA93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10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90926ED-A638-E022-F508-86D932DE769A}"/>
              </a:ext>
            </a:extLst>
          </p:cNvPr>
          <p:cNvSpPr txBox="1"/>
          <p:nvPr/>
        </p:nvSpPr>
        <p:spPr>
          <a:xfrm>
            <a:off x="3489668" y="4838821"/>
            <a:ext cx="26709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Figure 4 : </a:t>
            </a:r>
            <a:r>
              <a:rPr lang="fr-FR" dirty="0" err="1"/>
              <a:t>Sequence</a:t>
            </a:r>
            <a:r>
              <a:rPr lang="fr-FR" dirty="0"/>
              <a:t> </a:t>
            </a:r>
            <a:r>
              <a:rPr lang="fr-FR" dirty="0" err="1"/>
              <a:t>Diagramm</a:t>
            </a:r>
            <a:endParaRPr lang="fr-FR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3" name="Encre 12">
                <a:extLst>
                  <a:ext uri="{FF2B5EF4-FFF2-40B4-BE49-F238E27FC236}">
                    <a16:creationId xmlns:a16="http://schemas.microsoft.com/office/drawing/2014/main" id="{BC88EB90-6D72-1004-DA2D-A97DB8BB0225}"/>
                  </a:ext>
                </a:extLst>
              </p14:cNvPr>
              <p14:cNvContentPartPr/>
              <p14:nvPr/>
            </p14:nvContentPartPr>
            <p14:xfrm>
              <a:off x="2315969" y="1899391"/>
              <a:ext cx="44640" cy="3600"/>
            </p14:xfrm>
          </p:contentPart>
        </mc:Choice>
        <mc:Fallback xmlns="">
          <p:pic>
            <p:nvPicPr>
              <p:cNvPr id="13" name="Encre 12">
                <a:extLst>
                  <a:ext uri="{FF2B5EF4-FFF2-40B4-BE49-F238E27FC236}">
                    <a16:creationId xmlns:a16="http://schemas.microsoft.com/office/drawing/2014/main" id="{BC88EB90-6D72-1004-DA2D-A97DB8BB022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309849" y="1893271"/>
                <a:ext cx="56880" cy="1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e 17">
            <a:extLst>
              <a:ext uri="{FF2B5EF4-FFF2-40B4-BE49-F238E27FC236}">
                <a16:creationId xmlns:a16="http://schemas.microsoft.com/office/drawing/2014/main" id="{5E715CB2-8895-44E4-8C4B-994DBEB55F15}"/>
              </a:ext>
            </a:extLst>
          </p:cNvPr>
          <p:cNvGrpSpPr/>
          <p:nvPr/>
        </p:nvGrpSpPr>
        <p:grpSpPr>
          <a:xfrm>
            <a:off x="3259529" y="1878871"/>
            <a:ext cx="70920" cy="124920"/>
            <a:chOff x="3259529" y="1878871"/>
            <a:chExt cx="70920" cy="1249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8" name="Encre 7">
                  <a:extLst>
                    <a:ext uri="{FF2B5EF4-FFF2-40B4-BE49-F238E27FC236}">
                      <a16:creationId xmlns:a16="http://schemas.microsoft.com/office/drawing/2014/main" id="{2B85F9C5-39F6-0ED7-4CC1-17CCBF43EC89}"/>
                    </a:ext>
                  </a:extLst>
                </p14:cNvPr>
                <p14:cNvContentPartPr/>
                <p14:nvPr/>
              </p14:nvContentPartPr>
              <p14:xfrm>
                <a:off x="3312449" y="1878871"/>
                <a:ext cx="18000" cy="29160"/>
              </p14:xfrm>
            </p:contentPart>
          </mc:Choice>
          <mc:Fallback xmlns="">
            <p:pic>
              <p:nvPicPr>
                <p:cNvPr id="8" name="Encre 7">
                  <a:extLst>
                    <a:ext uri="{FF2B5EF4-FFF2-40B4-BE49-F238E27FC236}">
                      <a16:creationId xmlns:a16="http://schemas.microsoft.com/office/drawing/2014/main" id="{2B85F9C5-39F6-0ED7-4CC1-17CCBF43EC8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306329" y="1872751"/>
                  <a:ext cx="30240" cy="41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9" name="Encre 8">
                  <a:extLst>
                    <a:ext uri="{FF2B5EF4-FFF2-40B4-BE49-F238E27FC236}">
                      <a16:creationId xmlns:a16="http://schemas.microsoft.com/office/drawing/2014/main" id="{F18C8365-3E27-3FE1-64D4-95827D6416E7}"/>
                    </a:ext>
                  </a:extLst>
                </p14:cNvPr>
                <p14:cNvContentPartPr/>
                <p14:nvPr/>
              </p14:nvContentPartPr>
              <p14:xfrm>
                <a:off x="3273929" y="1907671"/>
                <a:ext cx="56520" cy="64800"/>
              </p14:xfrm>
            </p:contentPart>
          </mc:Choice>
          <mc:Fallback xmlns="">
            <p:pic>
              <p:nvPicPr>
                <p:cNvPr id="9" name="Encre 8">
                  <a:extLst>
                    <a:ext uri="{FF2B5EF4-FFF2-40B4-BE49-F238E27FC236}">
                      <a16:creationId xmlns:a16="http://schemas.microsoft.com/office/drawing/2014/main" id="{F18C8365-3E27-3FE1-64D4-95827D6416E7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3267809" y="1901551"/>
                  <a:ext cx="68760" cy="77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0" name="Encre 9">
                  <a:extLst>
                    <a:ext uri="{FF2B5EF4-FFF2-40B4-BE49-F238E27FC236}">
                      <a16:creationId xmlns:a16="http://schemas.microsoft.com/office/drawing/2014/main" id="{8AD88971-1A17-CE1C-A6E1-AF72DF39C9EC}"/>
                    </a:ext>
                  </a:extLst>
                </p14:cNvPr>
                <p14:cNvContentPartPr/>
                <p14:nvPr/>
              </p14:nvContentPartPr>
              <p14:xfrm>
                <a:off x="3270689" y="1972471"/>
                <a:ext cx="360" cy="31320"/>
              </p14:xfrm>
            </p:contentPart>
          </mc:Choice>
          <mc:Fallback xmlns="">
            <p:pic>
              <p:nvPicPr>
                <p:cNvPr id="10" name="Encre 9">
                  <a:extLst>
                    <a:ext uri="{FF2B5EF4-FFF2-40B4-BE49-F238E27FC236}">
                      <a16:creationId xmlns:a16="http://schemas.microsoft.com/office/drawing/2014/main" id="{8AD88971-1A17-CE1C-A6E1-AF72DF39C9E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264569" y="1966351"/>
                  <a:ext cx="12600" cy="4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14" name="Encre 13">
                  <a:extLst>
                    <a:ext uri="{FF2B5EF4-FFF2-40B4-BE49-F238E27FC236}">
                      <a16:creationId xmlns:a16="http://schemas.microsoft.com/office/drawing/2014/main" id="{81607680-6DEF-93A6-5EE8-EDE11741DD13}"/>
                    </a:ext>
                  </a:extLst>
                </p14:cNvPr>
                <p14:cNvContentPartPr/>
                <p14:nvPr/>
              </p14:nvContentPartPr>
              <p14:xfrm>
                <a:off x="3259529" y="1917391"/>
                <a:ext cx="48240" cy="23400"/>
              </p14:xfrm>
            </p:contentPart>
          </mc:Choice>
          <mc:Fallback xmlns="">
            <p:pic>
              <p:nvPicPr>
                <p:cNvPr id="14" name="Encre 13">
                  <a:extLst>
                    <a:ext uri="{FF2B5EF4-FFF2-40B4-BE49-F238E27FC236}">
                      <a16:creationId xmlns:a16="http://schemas.microsoft.com/office/drawing/2014/main" id="{81607680-6DEF-93A6-5EE8-EDE11741DD13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253409" y="1911271"/>
                  <a:ext cx="60480" cy="35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15" name="Encre 14">
                  <a:extLst>
                    <a:ext uri="{FF2B5EF4-FFF2-40B4-BE49-F238E27FC236}">
                      <a16:creationId xmlns:a16="http://schemas.microsoft.com/office/drawing/2014/main" id="{C33D2873-FF46-5348-3296-6C2B157033B4}"/>
                    </a:ext>
                  </a:extLst>
                </p14:cNvPr>
                <p14:cNvContentPartPr/>
                <p14:nvPr/>
              </p14:nvContentPartPr>
              <p14:xfrm>
                <a:off x="3290489" y="1924591"/>
                <a:ext cx="360" cy="25560"/>
              </p14:xfrm>
            </p:contentPart>
          </mc:Choice>
          <mc:Fallback xmlns="">
            <p:pic>
              <p:nvPicPr>
                <p:cNvPr id="15" name="Encre 14">
                  <a:extLst>
                    <a:ext uri="{FF2B5EF4-FFF2-40B4-BE49-F238E27FC236}">
                      <a16:creationId xmlns:a16="http://schemas.microsoft.com/office/drawing/2014/main" id="{C33D2873-FF46-5348-3296-6C2B157033B4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284369" y="1918471"/>
                  <a:ext cx="12600" cy="37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17" name="Encre 16">
                  <a:extLst>
                    <a:ext uri="{FF2B5EF4-FFF2-40B4-BE49-F238E27FC236}">
                      <a16:creationId xmlns:a16="http://schemas.microsoft.com/office/drawing/2014/main" id="{34E88C67-9575-623D-D9C9-C99AD3324E05}"/>
                    </a:ext>
                  </a:extLst>
                </p14:cNvPr>
                <p14:cNvContentPartPr/>
                <p14:nvPr/>
              </p14:nvContentPartPr>
              <p14:xfrm>
                <a:off x="3313169" y="1899391"/>
                <a:ext cx="2160" cy="28440"/>
              </p14:xfrm>
            </p:contentPart>
          </mc:Choice>
          <mc:Fallback xmlns="">
            <p:pic>
              <p:nvPicPr>
                <p:cNvPr id="17" name="Encre 16">
                  <a:extLst>
                    <a:ext uri="{FF2B5EF4-FFF2-40B4-BE49-F238E27FC236}">
                      <a16:creationId xmlns:a16="http://schemas.microsoft.com/office/drawing/2014/main" id="{34E88C67-9575-623D-D9C9-C99AD3324E05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307049" y="1893271"/>
                  <a:ext cx="14400" cy="406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215065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1842</TotalTime>
  <Words>1952</Words>
  <Application>Microsoft Office PowerPoint</Application>
  <PresentationFormat>Affichage à l'écran (16:9)</PresentationFormat>
  <Paragraphs>274</Paragraphs>
  <Slides>43</Slides>
  <Notes>32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48" baseType="lpstr">
      <vt:lpstr>IBM Plex Mono</vt:lpstr>
      <vt:lpstr>Source Code Pro</vt:lpstr>
      <vt:lpstr>Arial</vt:lpstr>
      <vt:lpstr>Poppins</vt:lpstr>
      <vt:lpstr>Introduction to Coding Workshop by Slidesgo</vt:lpstr>
      <vt:lpstr>  Travel Mode Detection Using a Deep Learning Model on a Public Dataset</vt:lpstr>
      <vt:lpstr>Summary</vt:lpstr>
      <vt:lpstr>01</vt:lpstr>
      <vt:lpstr>Goal :</vt:lpstr>
      <vt:lpstr> Use Case Diagramm of the GeolocApp</vt:lpstr>
      <vt:lpstr>02</vt:lpstr>
      <vt:lpstr>State of art</vt:lpstr>
      <vt:lpstr>State of art</vt:lpstr>
      <vt:lpstr>Sequence diagramms</vt:lpstr>
      <vt:lpstr>03</vt:lpstr>
      <vt:lpstr>Creation of the database</vt:lpstr>
      <vt:lpstr>Set up of the database</vt:lpstr>
      <vt:lpstr>Feature extraction</vt:lpstr>
      <vt:lpstr>Feature extraction</vt:lpstr>
      <vt:lpstr>Model Training</vt:lpstr>
      <vt:lpstr>Implementation in the app</vt:lpstr>
      <vt:lpstr>04</vt:lpstr>
      <vt:lpstr>Video </vt:lpstr>
      <vt:lpstr>Amelioration of this project</vt:lpstr>
      <vt:lpstr>And now what I do ?</vt:lpstr>
      <vt:lpstr>  Detection of the floor-changing activity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Implementation in the app</vt:lpstr>
      <vt:lpstr>Thanks for you attention</vt:lpstr>
      <vt:lpstr>Feature extraction</vt:lpstr>
      <vt:lpstr>Feature extraction</vt:lpstr>
      <vt:lpstr>Feature extraction</vt:lpstr>
      <vt:lpstr>Feature extraction</vt:lpstr>
      <vt:lpstr>Matrice des risques</vt:lpstr>
      <vt:lpstr>Tableau des actions</vt:lpstr>
      <vt:lpstr>Présentation du projet: Objectif du projet</vt:lpstr>
      <vt:lpstr>Présentation du projet: Objectif du projet</vt:lpstr>
      <vt:lpstr>Présentation du projet: Objectif du projet</vt:lpstr>
      <vt:lpstr>Présentation PowerPoint</vt:lpstr>
      <vt:lpstr> Diagramme Cas d’utilisations de l’application GeolocIMU</vt:lpstr>
      <vt:lpstr>Présentation PowerPoint</vt:lpstr>
      <vt:lpstr>Diagramme de séquence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 de détection du mode de transport GeolocIMU</dc:title>
  <dc:creator>Laura Parisot</dc:creator>
  <cp:lastModifiedBy>Laura Parisot</cp:lastModifiedBy>
  <cp:revision>43</cp:revision>
  <dcterms:modified xsi:type="dcterms:W3CDTF">2024-05-24T13:51:18Z</dcterms:modified>
</cp:coreProperties>
</file>